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8" r:id="rId2"/>
    <p:sldId id="259" r:id="rId3"/>
    <p:sldId id="256" r:id="rId4"/>
    <p:sldId id="261" r:id="rId5"/>
    <p:sldId id="260" r:id="rId6"/>
    <p:sldId id="262" r:id="rId7"/>
    <p:sldId id="263" r:id="rId8"/>
    <p:sldId id="266" r:id="rId9"/>
    <p:sldId id="264" r:id="rId10"/>
    <p:sldId id="268" r:id="rId11"/>
    <p:sldId id="257" r:id="rId12"/>
    <p:sldId id="269" r:id="rId13"/>
    <p:sldId id="270" r:id="rId14"/>
    <p:sldId id="271" r:id="rId15"/>
    <p:sldId id="272" r:id="rId16"/>
    <p:sldId id="277" r:id="rId17"/>
    <p:sldId id="276" r:id="rId1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266" autoAdjust="0"/>
  </p:normalViewPr>
  <p:slideViewPr>
    <p:cSldViewPr>
      <p:cViewPr>
        <p:scale>
          <a:sx n="80" d="100"/>
          <a:sy n="80" d="100"/>
        </p:scale>
        <p:origin x="-138"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B58EA0-370D-4E68-9A82-80B2AED7EAA7}" type="datetimeFigureOut">
              <a:rPr kumimoji="1" lang="ja-JP" altLang="en-US" smtClean="0"/>
              <a:pPr/>
              <a:t>2012/11/8</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544EFA-B5B6-443B-A2B4-87EB519AB3D1}"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PF</a:t>
            </a:r>
            <a:r>
              <a:rPr kumimoji="1" lang="ja-JP" altLang="en-US" dirty="0" smtClean="0"/>
              <a:t>はご存じのとおり放射光施設で、放射光とは光速に近い電子が曲げられたときに出る強い光で、それを用いて実験します。</a:t>
            </a:r>
            <a:endParaRPr kumimoji="1" lang="en-US" altLang="ja-JP" dirty="0" smtClean="0"/>
          </a:p>
          <a:p>
            <a:r>
              <a:rPr kumimoji="1" lang="en-US" altLang="ja-JP" dirty="0" smtClean="0"/>
              <a:t>PF</a:t>
            </a:r>
            <a:r>
              <a:rPr kumimoji="1" lang="ja-JP" altLang="en-US" dirty="0" smtClean="0"/>
              <a:t>では、</a:t>
            </a:r>
            <a:r>
              <a:rPr kumimoji="1" lang="en-US" altLang="ja-JP" dirty="0" smtClean="0"/>
              <a:t>312</a:t>
            </a:r>
            <a:r>
              <a:rPr kumimoji="1" lang="ja-JP" altLang="en-US" dirty="0" smtClean="0"/>
              <a:t>バンチのバケットがあり、シングルバンチモードでは、そのうち一つのバンチにだけ電子を詰め込むため、強いパルス状の光が出ます。それに対して、マルチバンチモードでは、広い範囲のバンチに電子を詰め込むので、次々と光が来ます。</a:t>
            </a:r>
            <a:endParaRPr kumimoji="1" lang="en-US" altLang="ja-JP" dirty="0" smtClean="0"/>
          </a:p>
          <a:p>
            <a:r>
              <a:rPr kumimoji="1" lang="ja-JP" altLang="en-US" dirty="0" smtClean="0"/>
              <a:t>そのため、動的な状態の研究にはシングルバンチが、静的な状態の研究にはマルチバンチが用いられてきました。</a:t>
            </a:r>
            <a:endParaRPr kumimoji="1" lang="ja-JP" altLang="en-US" dirty="0"/>
          </a:p>
        </p:txBody>
      </p:sp>
      <p:sp>
        <p:nvSpPr>
          <p:cNvPr id="4" name="スライド番号プレースホルダ 3"/>
          <p:cNvSpPr>
            <a:spLocks noGrp="1"/>
          </p:cNvSpPr>
          <p:nvPr>
            <p:ph type="sldNum" sz="quarter" idx="10"/>
          </p:nvPr>
        </p:nvSpPr>
        <p:spPr/>
        <p:txBody>
          <a:bodyPr/>
          <a:lstStyle/>
          <a:p>
            <a:fld id="{09544EFA-B5B6-443B-A2B4-87EB519AB3D1}" type="slidenum">
              <a:rPr kumimoji="1" lang="ja-JP" altLang="en-US" smtClean="0"/>
              <a:pPr/>
              <a:t>3</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9544EFA-B5B6-443B-A2B4-87EB519AB3D1}" type="slidenum">
              <a:rPr kumimoji="1" lang="ja-JP" altLang="en-US" smtClean="0"/>
              <a:pPr/>
              <a:t>6</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HX(</a:t>
            </a:r>
            <a:r>
              <a:rPr kumimoji="1" lang="ja-JP" altLang="en-US" dirty="0" smtClean="0"/>
              <a:t>硬</a:t>
            </a:r>
            <a:r>
              <a:rPr kumimoji="1" lang="en-US" altLang="ja-JP" dirty="0" smtClean="0"/>
              <a:t>X</a:t>
            </a:r>
            <a:r>
              <a:rPr kumimoji="1" lang="ja-JP" altLang="en-US" dirty="0" smtClean="0"/>
              <a:t>線</a:t>
            </a:r>
            <a:r>
              <a:rPr kumimoji="1" lang="en-US" altLang="ja-JP" dirty="0" smtClean="0"/>
              <a:t>)</a:t>
            </a:r>
            <a:r>
              <a:rPr kumimoji="1" lang="ja-JP" altLang="en-US" dirty="0" smtClean="0"/>
              <a:t>は、物質の透過性が高いが、</a:t>
            </a:r>
            <a:r>
              <a:rPr kumimoji="1" lang="en-US" altLang="ja-JP" dirty="0" smtClean="0"/>
              <a:t>VUV/SX</a:t>
            </a:r>
            <a:r>
              <a:rPr kumimoji="1" lang="ja-JP" altLang="en-US" dirty="0" smtClean="0"/>
              <a:t>は透過性が低く、空気にも吸収されるため高真空が要求される。</a:t>
            </a:r>
            <a:endParaRPr kumimoji="1" lang="en-US" altLang="ja-JP" dirty="0" smtClean="0"/>
          </a:p>
          <a:p>
            <a:r>
              <a:rPr kumimoji="1" lang="en-US" altLang="ja-JP" dirty="0" smtClean="0"/>
              <a:t>HX</a:t>
            </a:r>
            <a:r>
              <a:rPr kumimoji="1" lang="ja-JP" altLang="en-US" dirty="0" smtClean="0"/>
              <a:t>　</a:t>
            </a:r>
            <a:r>
              <a:rPr kumimoji="1" lang="en-US" altLang="ja-JP" dirty="0" smtClean="0"/>
              <a:t>4keV</a:t>
            </a:r>
            <a:r>
              <a:rPr kumimoji="1" lang="ja-JP" altLang="en-US" dirty="0" smtClean="0"/>
              <a:t>程度以上　　　　　　</a:t>
            </a:r>
            <a:r>
              <a:rPr kumimoji="1" lang="en-US" altLang="ja-JP" dirty="0" smtClean="0"/>
              <a:t>4keV=0.3nm</a:t>
            </a:r>
            <a:r>
              <a:rPr kumimoji="1" lang="ja-JP" altLang="en-US" dirty="0" smtClean="0"/>
              <a:t>以下の波長</a:t>
            </a:r>
            <a:endParaRPr kumimoji="1" lang="en-US" altLang="ja-JP" dirty="0" smtClean="0"/>
          </a:p>
          <a:p>
            <a:r>
              <a:rPr kumimoji="1" lang="en-US" altLang="ja-JP" dirty="0" smtClean="0"/>
              <a:t>VUV/SX</a:t>
            </a:r>
            <a:r>
              <a:rPr kumimoji="1" lang="ja-JP" altLang="en-US" dirty="0" smtClean="0"/>
              <a:t>　</a:t>
            </a:r>
            <a:r>
              <a:rPr kumimoji="1" lang="en-US" altLang="ja-JP" dirty="0" smtClean="0"/>
              <a:t>4keV</a:t>
            </a:r>
            <a:r>
              <a:rPr kumimoji="1" lang="ja-JP" altLang="en-US" dirty="0" smtClean="0"/>
              <a:t>程度以下</a:t>
            </a:r>
            <a:endParaRPr kumimoji="1" lang="en-US" altLang="ja-JP" dirty="0" smtClean="0"/>
          </a:p>
          <a:p>
            <a:r>
              <a:rPr kumimoji="1" lang="en-US" altLang="ja-JP" dirty="0" smtClean="0"/>
              <a:t>SPring-8</a:t>
            </a:r>
            <a:r>
              <a:rPr kumimoji="1" lang="ja-JP" altLang="en-US" dirty="0" smtClean="0"/>
              <a:t>は</a:t>
            </a:r>
            <a:r>
              <a:rPr kumimoji="1" lang="en-US" altLang="ja-JP" dirty="0" smtClean="0"/>
              <a:t>PF</a:t>
            </a:r>
            <a:r>
              <a:rPr kumimoji="1" lang="ja-JP" altLang="en-US" dirty="0" smtClean="0"/>
              <a:t>に比べて周長が長いので、開口時間の許容長さが長い。</a:t>
            </a:r>
            <a:endParaRPr kumimoji="1" lang="en-US" altLang="ja-JP" dirty="0" smtClean="0"/>
          </a:p>
          <a:p>
            <a:r>
              <a:rPr kumimoji="1" lang="en-US" altLang="ja-JP" dirty="0" smtClean="0"/>
              <a:t>PF</a:t>
            </a:r>
            <a:r>
              <a:rPr lang="ja-JP" altLang="en-US" i="1" dirty="0" smtClean="0"/>
              <a:t>周長</a:t>
            </a:r>
            <a:r>
              <a:rPr lang="en-US" altLang="ja-JP" dirty="0" smtClean="0"/>
              <a:t>187m</a:t>
            </a:r>
            <a:r>
              <a:rPr lang="ja-JP" altLang="en-US" dirty="0" smtClean="0"/>
              <a:t>：</a:t>
            </a:r>
            <a:r>
              <a:rPr lang="en-US" altLang="ja-JP" dirty="0" smtClean="0"/>
              <a:t>624ns</a:t>
            </a:r>
          </a:p>
          <a:p>
            <a:r>
              <a:rPr kumimoji="1" lang="en-US" altLang="ja-JP" dirty="0" smtClean="0"/>
              <a:t>SPring-8</a:t>
            </a:r>
            <a:r>
              <a:rPr lang="ja-JP" altLang="en-US" i="1" dirty="0" smtClean="0"/>
              <a:t>周長</a:t>
            </a:r>
            <a:r>
              <a:rPr lang="ja-JP" altLang="en-US" dirty="0" smtClean="0"/>
              <a:t>：</a:t>
            </a:r>
            <a:r>
              <a:rPr lang="en-US" altLang="ja-JP" dirty="0" smtClean="0"/>
              <a:t>1,436m</a:t>
            </a:r>
            <a:r>
              <a:rPr lang="ja-JP" altLang="en-US" dirty="0" smtClean="0"/>
              <a:t>：</a:t>
            </a:r>
            <a:r>
              <a:rPr lang="en-US" altLang="ja-JP" dirty="0" smtClean="0"/>
              <a:t>4800ns</a:t>
            </a:r>
          </a:p>
          <a:p>
            <a:endParaRPr kumimoji="1" lang="ja-JP" altLang="en-US" dirty="0"/>
          </a:p>
        </p:txBody>
      </p:sp>
      <p:sp>
        <p:nvSpPr>
          <p:cNvPr id="4" name="スライド番号プレースホルダ 3"/>
          <p:cNvSpPr>
            <a:spLocks noGrp="1"/>
          </p:cNvSpPr>
          <p:nvPr>
            <p:ph type="sldNum" sz="quarter" idx="10"/>
          </p:nvPr>
        </p:nvSpPr>
        <p:spPr/>
        <p:txBody>
          <a:bodyPr/>
          <a:lstStyle/>
          <a:p>
            <a:fld id="{09544EFA-B5B6-443B-A2B4-87EB519AB3D1}" type="slidenum">
              <a:rPr kumimoji="1" lang="ja-JP" altLang="en-US" smtClean="0"/>
              <a:pPr/>
              <a:t>9</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細いスリットは加工も難しい。</a:t>
            </a:r>
            <a:endParaRPr kumimoji="1" lang="ja-JP" altLang="en-US" dirty="0"/>
          </a:p>
        </p:txBody>
      </p:sp>
      <p:sp>
        <p:nvSpPr>
          <p:cNvPr id="4" name="スライド番号プレースホルダ 3"/>
          <p:cNvSpPr>
            <a:spLocks noGrp="1"/>
          </p:cNvSpPr>
          <p:nvPr>
            <p:ph type="sldNum" sz="quarter" idx="10"/>
          </p:nvPr>
        </p:nvSpPr>
        <p:spPr/>
        <p:txBody>
          <a:bodyPr/>
          <a:lstStyle/>
          <a:p>
            <a:fld id="{09544EFA-B5B6-443B-A2B4-87EB519AB3D1}" type="slidenum">
              <a:rPr kumimoji="1" lang="ja-JP" altLang="en-US" smtClean="0"/>
              <a:pPr/>
              <a:t>12</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2011</a:t>
            </a:r>
            <a:r>
              <a:rPr kumimoji="1" lang="ja-JP" altLang="en-US" dirty="0" smtClean="0"/>
              <a:t>年</a:t>
            </a:r>
            <a:r>
              <a:rPr kumimoji="1" lang="en-US" altLang="ja-JP" dirty="0" smtClean="0"/>
              <a:t>12</a:t>
            </a:r>
            <a:r>
              <a:rPr kumimoji="1" lang="ja-JP" altLang="en-US" dirty="0" smtClean="0"/>
              <a:t>月に急に予算が付いて製作できることになり、急いで製作をした。</a:t>
            </a:r>
            <a:endParaRPr kumimoji="1" lang="ja-JP" altLang="en-US" dirty="0"/>
          </a:p>
        </p:txBody>
      </p:sp>
      <p:sp>
        <p:nvSpPr>
          <p:cNvPr id="4" name="スライド番号プレースホルダ 3"/>
          <p:cNvSpPr>
            <a:spLocks noGrp="1"/>
          </p:cNvSpPr>
          <p:nvPr>
            <p:ph type="sldNum" sz="quarter" idx="10"/>
          </p:nvPr>
        </p:nvSpPr>
        <p:spPr/>
        <p:txBody>
          <a:bodyPr/>
          <a:lstStyle/>
          <a:p>
            <a:fld id="{09544EFA-B5B6-443B-A2B4-87EB519AB3D1}" type="slidenum">
              <a:rPr kumimoji="1" lang="ja-JP" altLang="en-US" smtClean="0"/>
              <a:pPr/>
              <a:t>13</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差動排気を設計すると</a:t>
            </a:r>
            <a:r>
              <a:rPr kumimoji="1" lang="en-US" altLang="ja-JP" dirty="0" smtClean="0"/>
              <a:t>3mm</a:t>
            </a:r>
            <a:r>
              <a:rPr kumimoji="1" lang="ja-JP" altLang="en-US" dirty="0" smtClean="0"/>
              <a:t>角程度のピンホールを設計せざるを得ず、すると、アライメントが問題になるため、フィルターを用いた。</a:t>
            </a:r>
            <a:endParaRPr kumimoji="1" lang="en-US" altLang="ja-JP" dirty="0" smtClean="0"/>
          </a:p>
          <a:p>
            <a:r>
              <a:rPr kumimoji="1" lang="ja-JP" altLang="en-US" dirty="0" smtClean="0"/>
              <a:t>	</a:t>
            </a:r>
            <a:r>
              <a:rPr kumimoji="1" lang="en-US" altLang="ja-JP" dirty="0" smtClean="0"/>
              <a:t>VAT ICF70 </a:t>
            </a:r>
            <a:r>
              <a:rPr kumimoji="1" lang="ja-JP" altLang="en-US" dirty="0" smtClean="0"/>
              <a:t>窓付きミニゲートバルブ用のフィルター </a:t>
            </a:r>
            <a:r>
              <a:rPr kumimoji="1" lang="en-US" altLang="ja-JP" dirty="0" smtClean="0"/>
              <a:t>(LUXEL</a:t>
            </a:r>
            <a:r>
              <a:rPr kumimoji="1" lang="ja-JP" altLang="en-US" dirty="0" smtClean="0"/>
              <a:t>社製</a:t>
            </a:r>
            <a:r>
              <a:rPr kumimoji="1" lang="en-US" altLang="ja-JP" dirty="0" smtClean="0"/>
              <a:t>)</a:t>
            </a:r>
          </a:p>
          <a:p>
            <a:r>
              <a:rPr kumimoji="1" lang="en-US" altLang="ja-JP" dirty="0" smtClean="0"/>
              <a:t>	Al </a:t>
            </a:r>
            <a:r>
              <a:rPr kumimoji="1" lang="ja-JP" altLang="en-US" dirty="0" smtClean="0"/>
              <a:t>薄膜 </a:t>
            </a:r>
            <a:r>
              <a:rPr kumimoji="1" lang="en-US" altLang="ja-JP" dirty="0" smtClean="0"/>
              <a:t>(</a:t>
            </a:r>
            <a:r>
              <a:rPr kumimoji="1" lang="ja-JP" altLang="en-US" dirty="0" smtClean="0"/>
              <a:t>メッシュに保持</a:t>
            </a:r>
            <a:r>
              <a:rPr kumimoji="1" lang="en-US" altLang="ja-JP" dirty="0" smtClean="0"/>
              <a:t>) </a:t>
            </a:r>
            <a:r>
              <a:rPr kumimoji="1" lang="ja-JP" altLang="en-US" dirty="0" smtClean="0"/>
              <a:t>約 </a:t>
            </a:r>
            <a:r>
              <a:rPr kumimoji="1" lang="en-US" altLang="ja-JP" dirty="0" smtClean="0"/>
              <a:t>500Å (</a:t>
            </a:r>
            <a:r>
              <a:rPr kumimoji="1" lang="ja-JP" altLang="en-US" dirty="0" smtClean="0"/>
              <a:t>確か炭素 </a:t>
            </a:r>
            <a:r>
              <a:rPr kumimoji="1" lang="en-US" altLang="ja-JP" dirty="0" smtClean="0"/>
              <a:t>K </a:t>
            </a:r>
            <a:r>
              <a:rPr kumimoji="1" lang="ja-JP" altLang="en-US" dirty="0" smtClean="0"/>
              <a:t>端領域の光で透過率</a:t>
            </a:r>
            <a:r>
              <a:rPr kumimoji="1" lang="en-US" altLang="ja-JP" dirty="0" smtClean="0"/>
              <a:t>70%</a:t>
            </a:r>
            <a:r>
              <a:rPr kumimoji="1" lang="ja-JP" altLang="en-US" dirty="0" smtClean="0"/>
              <a:t>程度</a:t>
            </a:r>
            <a:r>
              <a:rPr kumimoji="1" lang="en-US" altLang="ja-JP" dirty="0" smtClean="0"/>
              <a:t>)</a:t>
            </a:r>
          </a:p>
          <a:p>
            <a:r>
              <a:rPr kumimoji="1" lang="en-US" altLang="ja-JP" dirty="0" smtClean="0"/>
              <a:t>	2 </a:t>
            </a:r>
            <a:r>
              <a:rPr kumimoji="1" lang="ja-JP" altLang="en-US" dirty="0" smtClean="0"/>
              <a:t>枚で </a:t>
            </a:r>
            <a:r>
              <a:rPr kumimoji="1" lang="en-US" altLang="ja-JP" dirty="0" smtClean="0"/>
              <a:t>30 </a:t>
            </a:r>
            <a:r>
              <a:rPr kumimoji="1" lang="ja-JP" altLang="en-US" dirty="0" smtClean="0"/>
              <a:t>万円 </a:t>
            </a:r>
            <a:r>
              <a:rPr kumimoji="1" lang="en-US" altLang="ja-JP" dirty="0" smtClean="0"/>
              <a:t>(</a:t>
            </a:r>
            <a:r>
              <a:rPr kumimoji="1" lang="ja-JP" altLang="en-US" dirty="0" smtClean="0"/>
              <a:t>税抜き</a:t>
            </a:r>
            <a:r>
              <a:rPr kumimoji="1" lang="en-US" altLang="ja-JP" dirty="0" smtClean="0"/>
              <a:t>)</a:t>
            </a:r>
          </a:p>
          <a:p>
            <a:r>
              <a:rPr kumimoji="1" lang="en-US" altLang="ja-JP" dirty="0" smtClean="0"/>
              <a:t>	</a:t>
            </a:r>
            <a:r>
              <a:rPr kumimoji="1" lang="ja-JP" altLang="en-US" dirty="0" smtClean="0"/>
              <a:t>受注生産品なので納期はそれなりにかかる</a:t>
            </a:r>
            <a:endParaRPr kumimoji="1" lang="ja-JP" altLang="en-US" dirty="0"/>
          </a:p>
        </p:txBody>
      </p:sp>
      <p:sp>
        <p:nvSpPr>
          <p:cNvPr id="4" name="スライド番号プレースホルダ 3"/>
          <p:cNvSpPr>
            <a:spLocks noGrp="1"/>
          </p:cNvSpPr>
          <p:nvPr>
            <p:ph type="sldNum" sz="quarter" idx="10"/>
          </p:nvPr>
        </p:nvSpPr>
        <p:spPr/>
        <p:txBody>
          <a:bodyPr/>
          <a:lstStyle/>
          <a:p>
            <a:fld id="{09544EFA-B5B6-443B-A2B4-87EB519AB3D1}" type="slidenum">
              <a:rPr kumimoji="1" lang="ja-JP" altLang="en-US" smtClean="0"/>
              <a:pPr/>
              <a:t>14</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3" name="正方形/長方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正方形/長方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正方形/長方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正方形/長方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正方形/長方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角丸四角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角丸四角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正方形/長方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705600" y="4206240"/>
            <a:ext cx="960120" cy="457200"/>
          </a:xfrm>
        </p:spPr>
        <p:txBody>
          <a:bodyPr/>
          <a:lstStyle/>
          <a:p>
            <a:fld id="{E90ED720-0104-4369-84BC-D37694168613}" type="datetimeFigureOut">
              <a:rPr kumimoji="1" lang="ja-JP" altLang="en-US" smtClean="0"/>
              <a:pPr/>
              <a:t>2012/11/8</a:t>
            </a:fld>
            <a:endParaRPr kumimoji="1" lang="ja-JP" altLang="en-US"/>
          </a:p>
        </p:txBody>
      </p:sp>
      <p:sp>
        <p:nvSpPr>
          <p:cNvPr id="17" name="フッター プレースホルダ 16"/>
          <p:cNvSpPr>
            <a:spLocks noGrp="1"/>
          </p:cNvSpPr>
          <p:nvPr>
            <p:ph type="ftr" sz="quarter" idx="11"/>
          </p:nvPr>
        </p:nvSpPr>
        <p:spPr>
          <a:xfrm>
            <a:off x="5410200" y="4205288"/>
            <a:ext cx="1295400" cy="457200"/>
          </a:xfrm>
        </p:spPr>
        <p:txBody>
          <a:bodyPr/>
          <a:lstStyle/>
          <a:p>
            <a:endParaRPr kumimoji="1" lang="ja-JP" altLang="en-US"/>
          </a:p>
        </p:txBody>
      </p:sp>
      <p:sp>
        <p:nvSpPr>
          <p:cNvPr id="29" name="スライド番号プレースホルダ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2012/11/8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1143000"/>
            <a:ext cx="1905000" cy="5486400"/>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143000"/>
            <a:ext cx="6248400" cy="5486400"/>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2012/11/8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2012/11/8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2012/11/8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2012/11/8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1143000"/>
            <a:ext cx="8382000" cy="1069848"/>
          </a:xfrm>
        </p:spPr>
        <p:txBody>
          <a:bodyPr anchor="ctr"/>
          <a:lstStyle>
            <a:lvl1pPr>
              <a:defRPr sz="4000" b="0" i="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6" name="日付プレースホルダ 25"/>
          <p:cNvSpPr>
            <a:spLocks noGrp="1"/>
          </p:cNvSpPr>
          <p:nvPr>
            <p:ph type="dt" sz="half" idx="10"/>
          </p:nvPr>
        </p:nvSpPr>
        <p:spPr/>
        <p:txBody>
          <a:bodyPr rtlCol="0"/>
          <a:lstStyle/>
          <a:p>
            <a:fld id="{E90ED720-0104-4369-84BC-D37694168613}" type="datetimeFigureOut">
              <a:rPr kumimoji="1" lang="ja-JP" altLang="en-US" smtClean="0"/>
              <a:pPr/>
              <a:t>2012/11/8</a:t>
            </a:fld>
            <a:endParaRPr kumimoji="1" lang="ja-JP" altLang="en-US"/>
          </a:p>
        </p:txBody>
      </p:sp>
      <p:sp>
        <p:nvSpPr>
          <p:cNvPr id="27" name="スライド番号プレースホルダ 26"/>
          <p:cNvSpPr>
            <a:spLocks noGrp="1"/>
          </p:cNvSpPr>
          <p:nvPr>
            <p:ph type="sldNum" sz="quarter" idx="11"/>
          </p:nvPr>
        </p:nvSpPr>
        <p:spPr/>
        <p:txBody>
          <a:bodyPr rtlCol="0"/>
          <a:lstStyle/>
          <a:p>
            <a:fld id="{D2D8002D-B5B0-4BAC-B1F6-782DDCCE6D9C}" type="slidenum">
              <a:rPr kumimoji="1" lang="ja-JP" altLang="en-US" smtClean="0"/>
              <a:pPr/>
              <a:t>&lt;#&gt;</a:t>
            </a:fld>
            <a:endParaRPr kumimoji="1" lang="ja-JP" altLang="en-US"/>
          </a:p>
        </p:txBody>
      </p:sp>
      <p:sp>
        <p:nvSpPr>
          <p:cNvPr id="28" name="フッター プレースホルダ 2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a:xfrm>
            <a:off x="6583680" y="612648"/>
            <a:ext cx="957264" cy="457200"/>
          </a:xfrm>
        </p:spPr>
        <p:txBody>
          <a:bodyPr/>
          <a:lstStyle/>
          <a:p>
            <a:fld id="{E90ED720-0104-4369-84BC-D37694168613}" type="datetimeFigureOut">
              <a:rPr kumimoji="1" lang="ja-JP" altLang="en-US" smtClean="0"/>
              <a:pPr/>
              <a:t>2012/11/8</a:t>
            </a:fld>
            <a:endParaRPr kumimoji="1" lang="ja-JP" altLang="en-US"/>
          </a:p>
        </p:txBody>
      </p:sp>
      <p:sp>
        <p:nvSpPr>
          <p:cNvPr id="4" name="フッター プレースホルダ 3"/>
          <p:cNvSpPr>
            <a:spLocks noGrp="1"/>
          </p:cNvSpPr>
          <p:nvPr>
            <p:ph type="ftr" sz="quarter" idx="11"/>
          </p:nvPr>
        </p:nvSpPr>
        <p:spPr>
          <a:xfrm>
            <a:off x="5257800" y="612648"/>
            <a:ext cx="1325880" cy="457200"/>
          </a:xfrm>
        </p:spPr>
        <p:txBody>
          <a:bodyPr/>
          <a:lstStyle/>
          <a:p>
            <a:endParaRPr kumimoji="1" lang="ja-JP" altLang="en-US"/>
          </a:p>
        </p:txBody>
      </p:sp>
      <p:sp>
        <p:nvSpPr>
          <p:cNvPr id="5" name="スライド番号プレースホルダ 4"/>
          <p:cNvSpPr>
            <a:spLocks noGrp="1"/>
          </p:cNvSpPr>
          <p:nvPr>
            <p:ph type="sldNum" sz="quarter" idx="12"/>
          </p:nvPr>
        </p:nvSpPr>
        <p:spPr>
          <a:xfrm>
            <a:off x="8174736" y="2272"/>
            <a:ext cx="762000" cy="365760"/>
          </a:xfrm>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2012/11/8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53496" y="1101970"/>
            <a:ext cx="3383280" cy="877824"/>
          </a:xfrm>
        </p:spPr>
        <p:txBody>
          <a:bodyPr anchor="b"/>
          <a:lstStyle>
            <a:lvl1pPr algn="l">
              <a:buNone/>
              <a:defRPr sz="1800" b="1"/>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2012/11/8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2012/11/8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正方形/長方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正方形/長方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正方形/長方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正方形/長方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角丸四角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角丸四角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正方形/長方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正方形/長方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正方形/長方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正方形/長方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正方形/長方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正方形/長方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タイトル プレースホルダ 21"/>
          <p:cNvSpPr>
            <a:spLocks noGrp="1"/>
          </p:cNvSpPr>
          <p:nvPr>
            <p:ph type="title"/>
          </p:nvPr>
        </p:nvSpPr>
        <p:spPr>
          <a:xfrm>
            <a:off x="457200" y="1143000"/>
            <a:ext cx="8229600" cy="1066800"/>
          </a:xfrm>
          <a:prstGeom prst="rect">
            <a:avLst/>
          </a:prstGeom>
        </p:spPr>
        <p:txBody>
          <a:bodyPr vert="horz" anchor="ctr">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E90ED720-0104-4369-84BC-D37694168613}" type="datetimeFigureOut">
              <a:rPr kumimoji="1" lang="ja-JP" altLang="en-US" smtClean="0"/>
              <a:pPr/>
              <a:t>2012/11/8</a:t>
            </a:fld>
            <a:endParaRPr kumimoji="1" lang="ja-JP" altLang="en-US"/>
          </a:p>
        </p:txBody>
      </p:sp>
      <p:sp>
        <p:nvSpPr>
          <p:cNvPr id="3" name="フッター プレースホルダ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kumimoji="1" lang="ja-JP" altLang="en-US"/>
          </a:p>
        </p:txBody>
      </p:sp>
      <p:sp>
        <p:nvSpPr>
          <p:cNvPr id="23" name="スライド番号プレースホルダ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2D8002D-B5B0-4BAC-B1F6-782DDCCE6D9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1"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1"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1"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1"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1"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b="1" dirty="0" smtClean="0"/>
              <a:t>ＰＦハイブリット運転用の</a:t>
            </a:r>
            <a:r>
              <a:rPr lang="en-US" altLang="ja-JP" b="1" dirty="0" smtClean="0"/>
              <a:t/>
            </a:r>
            <a:br>
              <a:rPr lang="en-US" altLang="ja-JP" b="1" dirty="0" smtClean="0"/>
            </a:br>
            <a:r>
              <a:rPr lang="ja-JP" altLang="en-US" b="1" dirty="0" smtClean="0"/>
              <a:t>光パルスセレクター</a:t>
            </a:r>
            <a:endParaRPr kumimoji="1" lang="ja-JP" altLang="en-US" dirty="0"/>
          </a:p>
        </p:txBody>
      </p:sp>
      <p:sp>
        <p:nvSpPr>
          <p:cNvPr id="3" name="サブタイトル 2"/>
          <p:cNvSpPr>
            <a:spLocks noGrp="1"/>
          </p:cNvSpPr>
          <p:nvPr>
            <p:ph type="subTitle" idx="1"/>
          </p:nvPr>
        </p:nvSpPr>
        <p:spPr/>
        <p:txBody>
          <a:bodyPr/>
          <a:lstStyle/>
          <a:p>
            <a:r>
              <a:rPr lang="ja-JP" altLang="en-US" b="1" dirty="0" smtClean="0"/>
              <a:t>物構研　田中宏和</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a:xfrm>
            <a:off x="467544" y="620688"/>
            <a:ext cx="8229600" cy="1066800"/>
          </a:xfrm>
        </p:spPr>
        <p:txBody>
          <a:bodyPr>
            <a:normAutofit fontScale="90000"/>
          </a:bodyPr>
          <a:lstStyle/>
          <a:p>
            <a:r>
              <a:rPr lang="ja-JP" altLang="en-US" b="1" dirty="0" smtClean="0">
                <a:solidFill>
                  <a:srgbClr val="FF8D3E"/>
                </a:solidFill>
              </a:rPr>
              <a:t>エアベアリング概念図</a:t>
            </a:r>
            <a:br>
              <a:rPr lang="ja-JP" altLang="en-US" b="1" dirty="0" smtClean="0">
                <a:solidFill>
                  <a:srgbClr val="FF8D3E"/>
                </a:solidFill>
              </a:rPr>
            </a:br>
            <a:endParaRPr lang="ja-JP" altLang="en-US" dirty="0" smtClean="0"/>
          </a:p>
        </p:txBody>
      </p:sp>
      <p:cxnSp>
        <p:nvCxnSpPr>
          <p:cNvPr id="6" name="直線コネクタ 5"/>
          <p:cNvCxnSpPr/>
          <p:nvPr/>
        </p:nvCxnSpPr>
        <p:spPr>
          <a:xfrm>
            <a:off x="4787900" y="3141663"/>
            <a:ext cx="0" cy="2232025"/>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flipH="1">
            <a:off x="4787900" y="5373688"/>
            <a:ext cx="863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5651500" y="5373688"/>
            <a:ext cx="0" cy="3587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2987675" y="5732463"/>
            <a:ext cx="26638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2987675" y="5373688"/>
            <a:ext cx="0" cy="3587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flipH="1">
            <a:off x="2987675" y="5373688"/>
            <a:ext cx="863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3851275" y="3141663"/>
            <a:ext cx="0" cy="22320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3851275" y="3141663"/>
            <a:ext cx="9366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4859338" y="3573463"/>
            <a:ext cx="0" cy="172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flipH="1">
            <a:off x="4859338" y="5300663"/>
            <a:ext cx="86518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5724525" y="5300663"/>
            <a:ext cx="0" cy="504825"/>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2916238" y="5805488"/>
            <a:ext cx="280828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2916238" y="5300663"/>
            <a:ext cx="0" cy="504825"/>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flipH="1">
            <a:off x="2916238" y="5300663"/>
            <a:ext cx="863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a:off x="3779838" y="3573463"/>
            <a:ext cx="0" cy="1727200"/>
          </a:xfrm>
          <a:prstGeom prst="line">
            <a:avLst/>
          </a:prstGeom>
        </p:spPr>
        <p:style>
          <a:lnRef idx="1">
            <a:schemeClr val="accent1"/>
          </a:lnRef>
          <a:fillRef idx="0">
            <a:schemeClr val="accent1"/>
          </a:fillRef>
          <a:effectRef idx="0">
            <a:schemeClr val="accent1"/>
          </a:effectRef>
          <a:fontRef idx="minor">
            <a:schemeClr val="tx1"/>
          </a:fontRef>
        </p:style>
      </p:cxnSp>
      <p:sp>
        <p:nvSpPr>
          <p:cNvPr id="42" name="右矢印 41"/>
          <p:cNvSpPr/>
          <p:nvPr/>
        </p:nvSpPr>
        <p:spPr>
          <a:xfrm>
            <a:off x="3203575" y="4581525"/>
            <a:ext cx="504825" cy="1428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3" name="左矢印 42"/>
          <p:cNvSpPr/>
          <p:nvPr/>
        </p:nvSpPr>
        <p:spPr>
          <a:xfrm>
            <a:off x="3203575" y="4221163"/>
            <a:ext cx="504825" cy="4603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5" name="右矢印 44"/>
          <p:cNvSpPr/>
          <p:nvPr/>
        </p:nvSpPr>
        <p:spPr>
          <a:xfrm>
            <a:off x="4932363" y="4221163"/>
            <a:ext cx="431800" cy="460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6" name="左矢印 45"/>
          <p:cNvSpPr/>
          <p:nvPr/>
        </p:nvSpPr>
        <p:spPr>
          <a:xfrm>
            <a:off x="4932363" y="4581525"/>
            <a:ext cx="431800" cy="14287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7" name="左矢印 46"/>
          <p:cNvSpPr/>
          <p:nvPr/>
        </p:nvSpPr>
        <p:spPr>
          <a:xfrm>
            <a:off x="3203575" y="3860800"/>
            <a:ext cx="504825" cy="46038"/>
          </a:xfrm>
          <a:prstGeom prst="left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8" name="右矢印 47"/>
          <p:cNvSpPr/>
          <p:nvPr/>
        </p:nvSpPr>
        <p:spPr>
          <a:xfrm>
            <a:off x="4932363" y="3860800"/>
            <a:ext cx="431800" cy="46038"/>
          </a:xfrm>
          <a:prstGeom prst="right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9" name="左矢印 48"/>
          <p:cNvSpPr/>
          <p:nvPr/>
        </p:nvSpPr>
        <p:spPr>
          <a:xfrm>
            <a:off x="3203575" y="5013325"/>
            <a:ext cx="504825" cy="4603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0" name="右矢印 49"/>
          <p:cNvSpPr/>
          <p:nvPr/>
        </p:nvSpPr>
        <p:spPr>
          <a:xfrm>
            <a:off x="4932363" y="5013325"/>
            <a:ext cx="431800" cy="460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122" name="テキスト ボックス 50"/>
          <p:cNvSpPr txBox="1">
            <a:spLocks noChangeArrowheads="1"/>
          </p:cNvSpPr>
          <p:nvPr/>
        </p:nvSpPr>
        <p:spPr bwMode="auto">
          <a:xfrm>
            <a:off x="5580063" y="4437063"/>
            <a:ext cx="761747" cy="369332"/>
          </a:xfrm>
          <a:prstGeom prst="rect">
            <a:avLst/>
          </a:prstGeom>
          <a:noFill/>
          <a:ln w="9525">
            <a:noFill/>
            <a:miter lim="800000"/>
            <a:headEnd/>
            <a:tailEnd/>
          </a:ln>
        </p:spPr>
        <p:txBody>
          <a:bodyPr wrap="none">
            <a:spAutoFit/>
          </a:bodyPr>
          <a:lstStyle/>
          <a:p>
            <a:r>
              <a:rPr lang="en-US" altLang="ja-JP" dirty="0" smtClean="0"/>
              <a:t>Air</a:t>
            </a:r>
            <a:r>
              <a:rPr lang="ja-JP" altLang="en-US" dirty="0" smtClean="0"/>
              <a:t> </a:t>
            </a:r>
            <a:r>
              <a:rPr lang="en-US" altLang="ja-JP" dirty="0"/>
              <a:t>in</a:t>
            </a:r>
            <a:endParaRPr lang="ja-JP" altLang="en-US" dirty="0"/>
          </a:p>
        </p:txBody>
      </p:sp>
      <p:sp>
        <p:nvSpPr>
          <p:cNvPr id="4123" name="テキスト ボックス 53"/>
          <p:cNvSpPr txBox="1">
            <a:spLocks noChangeArrowheads="1"/>
          </p:cNvSpPr>
          <p:nvPr/>
        </p:nvSpPr>
        <p:spPr bwMode="auto">
          <a:xfrm>
            <a:off x="5580063" y="4797425"/>
            <a:ext cx="896399" cy="369332"/>
          </a:xfrm>
          <a:prstGeom prst="rect">
            <a:avLst/>
          </a:prstGeom>
          <a:noFill/>
          <a:ln w="9525">
            <a:noFill/>
            <a:miter lim="800000"/>
            <a:headEnd/>
            <a:tailEnd/>
          </a:ln>
        </p:spPr>
        <p:txBody>
          <a:bodyPr wrap="none">
            <a:spAutoFit/>
          </a:bodyPr>
          <a:lstStyle/>
          <a:p>
            <a:r>
              <a:rPr lang="en-US" altLang="ja-JP" dirty="0" smtClean="0"/>
              <a:t>Air</a:t>
            </a:r>
            <a:r>
              <a:rPr lang="ja-JP" altLang="en-US" dirty="0" smtClean="0"/>
              <a:t> </a:t>
            </a:r>
            <a:r>
              <a:rPr lang="en-US" altLang="ja-JP" dirty="0"/>
              <a:t>out</a:t>
            </a:r>
            <a:endParaRPr lang="ja-JP" altLang="en-US" dirty="0"/>
          </a:p>
        </p:txBody>
      </p:sp>
      <p:sp>
        <p:nvSpPr>
          <p:cNvPr id="4124" name="テキスト ボックス 54"/>
          <p:cNvSpPr txBox="1">
            <a:spLocks noChangeArrowheads="1"/>
          </p:cNvSpPr>
          <p:nvPr/>
        </p:nvSpPr>
        <p:spPr bwMode="auto">
          <a:xfrm>
            <a:off x="5580063" y="4076700"/>
            <a:ext cx="896399" cy="369332"/>
          </a:xfrm>
          <a:prstGeom prst="rect">
            <a:avLst/>
          </a:prstGeom>
          <a:noFill/>
          <a:ln w="9525">
            <a:noFill/>
            <a:miter lim="800000"/>
            <a:headEnd/>
            <a:tailEnd/>
          </a:ln>
        </p:spPr>
        <p:txBody>
          <a:bodyPr wrap="none">
            <a:spAutoFit/>
          </a:bodyPr>
          <a:lstStyle/>
          <a:p>
            <a:r>
              <a:rPr lang="en-US" altLang="ja-JP" dirty="0" smtClean="0"/>
              <a:t>Air</a:t>
            </a:r>
            <a:r>
              <a:rPr lang="ja-JP" altLang="en-US" dirty="0" smtClean="0"/>
              <a:t> </a:t>
            </a:r>
            <a:r>
              <a:rPr lang="en-US" altLang="ja-JP" dirty="0"/>
              <a:t>out</a:t>
            </a:r>
            <a:endParaRPr lang="ja-JP" altLang="en-US" dirty="0"/>
          </a:p>
        </p:txBody>
      </p:sp>
      <p:sp>
        <p:nvSpPr>
          <p:cNvPr id="4125" name="テキスト ボックス 55"/>
          <p:cNvSpPr txBox="1">
            <a:spLocks noChangeArrowheads="1"/>
          </p:cNvSpPr>
          <p:nvPr/>
        </p:nvSpPr>
        <p:spPr bwMode="auto">
          <a:xfrm>
            <a:off x="5508104" y="3717032"/>
            <a:ext cx="1552575" cy="369887"/>
          </a:xfrm>
          <a:prstGeom prst="rect">
            <a:avLst/>
          </a:prstGeom>
          <a:noFill/>
          <a:ln w="9525">
            <a:noFill/>
            <a:miter lim="800000"/>
            <a:headEnd/>
            <a:tailEnd/>
          </a:ln>
        </p:spPr>
        <p:txBody>
          <a:bodyPr wrap="none">
            <a:spAutoFit/>
          </a:bodyPr>
          <a:lstStyle/>
          <a:p>
            <a:r>
              <a:rPr lang="en-US" altLang="ja-JP"/>
              <a:t>Vacuum</a:t>
            </a:r>
            <a:r>
              <a:rPr lang="ja-JP" altLang="en-US"/>
              <a:t> </a:t>
            </a:r>
            <a:r>
              <a:rPr lang="en-US" altLang="ja-JP"/>
              <a:t>(RP)</a:t>
            </a:r>
            <a:endParaRPr lang="ja-JP" altLang="en-US"/>
          </a:p>
        </p:txBody>
      </p:sp>
      <p:cxnSp>
        <p:nvCxnSpPr>
          <p:cNvPr id="58" name="直線コネクタ 57"/>
          <p:cNvCxnSpPr/>
          <p:nvPr/>
        </p:nvCxnSpPr>
        <p:spPr>
          <a:xfrm flipH="1">
            <a:off x="2268538" y="3573463"/>
            <a:ext cx="15113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flipH="1">
            <a:off x="4859338" y="3573463"/>
            <a:ext cx="151288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flipV="1">
            <a:off x="2268538" y="2276475"/>
            <a:ext cx="0" cy="12969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flipV="1">
            <a:off x="6372225" y="2276475"/>
            <a:ext cx="0" cy="1296988"/>
          </a:xfrm>
          <a:prstGeom prst="line">
            <a:avLst/>
          </a:prstGeom>
        </p:spPr>
        <p:style>
          <a:lnRef idx="1">
            <a:schemeClr val="accent1"/>
          </a:lnRef>
          <a:fillRef idx="0">
            <a:schemeClr val="accent1"/>
          </a:fillRef>
          <a:effectRef idx="0">
            <a:schemeClr val="accent1"/>
          </a:effectRef>
          <a:fontRef idx="minor">
            <a:schemeClr val="tx1"/>
          </a:fontRef>
        </p:style>
      </p:cxnSp>
      <p:sp>
        <p:nvSpPr>
          <p:cNvPr id="4130" name="テキスト ボックス 62"/>
          <p:cNvSpPr txBox="1">
            <a:spLocks noChangeArrowheads="1"/>
          </p:cNvSpPr>
          <p:nvPr/>
        </p:nvSpPr>
        <p:spPr bwMode="auto">
          <a:xfrm>
            <a:off x="3635375" y="2349500"/>
            <a:ext cx="1519238" cy="368300"/>
          </a:xfrm>
          <a:prstGeom prst="rect">
            <a:avLst/>
          </a:prstGeom>
          <a:noFill/>
          <a:ln w="9525">
            <a:noFill/>
            <a:miter lim="800000"/>
            <a:headEnd/>
            <a:tailEnd/>
          </a:ln>
        </p:spPr>
        <p:txBody>
          <a:bodyPr wrap="none">
            <a:spAutoFit/>
          </a:bodyPr>
          <a:lstStyle/>
          <a:p>
            <a:r>
              <a:rPr lang="ja-JP" altLang="en-US"/>
              <a:t>真空槽</a:t>
            </a:r>
            <a:r>
              <a:rPr lang="en-US" altLang="ja-JP"/>
              <a:t>(TMP)</a:t>
            </a:r>
            <a:endParaRPr lang="ja-JP" altLang="en-US"/>
          </a:p>
        </p:txBody>
      </p:sp>
      <p:sp>
        <p:nvSpPr>
          <p:cNvPr id="64" name="正方形/長方形 63"/>
          <p:cNvSpPr/>
          <p:nvPr/>
        </p:nvSpPr>
        <p:spPr>
          <a:xfrm>
            <a:off x="2411413" y="2852738"/>
            <a:ext cx="3673475" cy="2889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t>スリット回転体</a:t>
            </a:r>
          </a:p>
        </p:txBody>
      </p:sp>
      <p:sp>
        <p:nvSpPr>
          <p:cNvPr id="66" name="右矢印 65"/>
          <p:cNvSpPr/>
          <p:nvPr/>
        </p:nvSpPr>
        <p:spPr>
          <a:xfrm>
            <a:off x="755650" y="2852738"/>
            <a:ext cx="1584325" cy="14446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133" name="テキスト ボックス 66"/>
          <p:cNvSpPr txBox="1">
            <a:spLocks noChangeArrowheads="1"/>
          </p:cNvSpPr>
          <p:nvPr/>
        </p:nvSpPr>
        <p:spPr bwMode="auto">
          <a:xfrm>
            <a:off x="611188" y="2420938"/>
            <a:ext cx="1506537" cy="369887"/>
          </a:xfrm>
          <a:prstGeom prst="rect">
            <a:avLst/>
          </a:prstGeom>
          <a:noFill/>
          <a:ln w="9525">
            <a:noFill/>
            <a:miter lim="800000"/>
            <a:headEnd/>
            <a:tailEnd/>
          </a:ln>
        </p:spPr>
        <p:txBody>
          <a:bodyPr wrap="none">
            <a:spAutoFit/>
          </a:bodyPr>
          <a:lstStyle/>
          <a:p>
            <a:r>
              <a:rPr lang="en-US" altLang="ja-JP"/>
              <a:t>SR(VUV/SX)</a:t>
            </a:r>
            <a:endParaRPr lang="ja-JP" altLang="en-US"/>
          </a:p>
        </p:txBody>
      </p:sp>
      <p:cxnSp>
        <p:nvCxnSpPr>
          <p:cNvPr id="71" name="直線矢印コネクタ 70"/>
          <p:cNvCxnSpPr>
            <a:endCxn id="64" idx="3"/>
          </p:cNvCxnSpPr>
          <p:nvPr/>
        </p:nvCxnSpPr>
        <p:spPr>
          <a:xfrm flipH="1">
            <a:off x="6084888" y="2420938"/>
            <a:ext cx="719137" cy="5762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135" name="テキスト ボックス 71"/>
          <p:cNvSpPr txBox="1">
            <a:spLocks noChangeArrowheads="1"/>
          </p:cNvSpPr>
          <p:nvPr/>
        </p:nvSpPr>
        <p:spPr bwMode="auto">
          <a:xfrm>
            <a:off x="6759575" y="2205038"/>
            <a:ext cx="2384425" cy="584200"/>
          </a:xfrm>
          <a:prstGeom prst="rect">
            <a:avLst/>
          </a:prstGeom>
          <a:noFill/>
          <a:ln w="9525">
            <a:noFill/>
            <a:miter lim="800000"/>
            <a:headEnd/>
            <a:tailEnd/>
          </a:ln>
        </p:spPr>
        <p:txBody>
          <a:bodyPr>
            <a:spAutoFit/>
          </a:bodyPr>
          <a:lstStyle/>
          <a:p>
            <a:r>
              <a:rPr lang="ja-JP" altLang="en-US" sz="1600"/>
              <a:t>開口許容時間</a:t>
            </a:r>
            <a:r>
              <a:rPr lang="en-US" altLang="ja-JP" sz="1600"/>
              <a:t>300ns</a:t>
            </a:r>
            <a:r>
              <a:rPr lang="ja-JP" altLang="en-US" sz="1600"/>
              <a:t>程度</a:t>
            </a:r>
            <a:endParaRPr lang="en-US" altLang="ja-JP" sz="1600"/>
          </a:p>
          <a:p>
            <a:endParaRPr lang="ja-JP" altLang="en-US" sz="1600"/>
          </a:p>
        </p:txBody>
      </p:sp>
      <p:cxnSp>
        <p:nvCxnSpPr>
          <p:cNvPr id="75" name="直線矢印コネクタ 74"/>
          <p:cNvCxnSpPr/>
          <p:nvPr/>
        </p:nvCxnSpPr>
        <p:spPr>
          <a:xfrm flipH="1">
            <a:off x="4787900" y="1844675"/>
            <a:ext cx="720725" cy="5048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137" name="テキスト ボックス 75"/>
          <p:cNvSpPr txBox="1">
            <a:spLocks noChangeArrowheads="1"/>
          </p:cNvSpPr>
          <p:nvPr/>
        </p:nvSpPr>
        <p:spPr bwMode="auto">
          <a:xfrm>
            <a:off x="5413375" y="1628775"/>
            <a:ext cx="3730625" cy="338138"/>
          </a:xfrm>
          <a:prstGeom prst="rect">
            <a:avLst/>
          </a:prstGeom>
          <a:noFill/>
          <a:ln w="9525">
            <a:noFill/>
            <a:miter lim="800000"/>
            <a:headEnd/>
            <a:tailEnd/>
          </a:ln>
        </p:spPr>
        <p:txBody>
          <a:bodyPr wrap="none">
            <a:spAutoFit/>
          </a:bodyPr>
          <a:lstStyle/>
          <a:p>
            <a:r>
              <a:rPr lang="ja-JP" altLang="en-US" sz="1600"/>
              <a:t>差動排気を介して</a:t>
            </a:r>
            <a:r>
              <a:rPr lang="en-US" altLang="ja-JP" sz="1600"/>
              <a:t>BL</a:t>
            </a:r>
            <a:r>
              <a:rPr lang="ja-JP" altLang="en-US" sz="1600"/>
              <a:t>真空</a:t>
            </a:r>
            <a:r>
              <a:rPr lang="en-US" altLang="ja-JP" sz="1600"/>
              <a:t>(10</a:t>
            </a:r>
            <a:r>
              <a:rPr lang="en-US" altLang="ja-JP" sz="1600" baseline="30000"/>
              <a:t>-7</a:t>
            </a:r>
            <a:r>
              <a:rPr lang="en-US" altLang="ja-JP" sz="1600"/>
              <a:t>Pa)</a:t>
            </a:r>
            <a:r>
              <a:rPr lang="ja-JP" altLang="en-US" sz="1600"/>
              <a:t>に接続</a:t>
            </a:r>
          </a:p>
        </p:txBody>
      </p:sp>
      <p:sp>
        <p:nvSpPr>
          <p:cNvPr id="79" name="右矢印 78"/>
          <p:cNvSpPr/>
          <p:nvPr/>
        </p:nvSpPr>
        <p:spPr>
          <a:xfrm>
            <a:off x="5724525" y="1989138"/>
            <a:ext cx="215900" cy="215900"/>
          </a:xfrm>
          <a:prstGeom prst="righ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139" name="テキスト ボックス 79"/>
          <p:cNvSpPr txBox="1">
            <a:spLocks noChangeArrowheads="1"/>
          </p:cNvSpPr>
          <p:nvPr/>
        </p:nvSpPr>
        <p:spPr bwMode="auto">
          <a:xfrm>
            <a:off x="5867400" y="1916113"/>
            <a:ext cx="877888" cy="369887"/>
          </a:xfrm>
          <a:prstGeom prst="rect">
            <a:avLst/>
          </a:prstGeom>
          <a:noFill/>
          <a:ln w="9525">
            <a:noFill/>
            <a:miter lim="800000"/>
            <a:headEnd/>
            <a:tailEnd/>
          </a:ln>
        </p:spPr>
        <p:txBody>
          <a:bodyPr wrap="none">
            <a:spAutoFit/>
          </a:bodyPr>
          <a:lstStyle/>
          <a:p>
            <a:r>
              <a:rPr lang="ja-JP" altLang="en-US"/>
              <a:t>高真空</a:t>
            </a:r>
          </a:p>
        </p:txBody>
      </p:sp>
      <p:sp>
        <p:nvSpPr>
          <p:cNvPr id="4140" name="テキスト ボックス 80"/>
          <p:cNvSpPr txBox="1">
            <a:spLocks noChangeArrowheads="1"/>
          </p:cNvSpPr>
          <p:nvPr/>
        </p:nvSpPr>
        <p:spPr bwMode="auto">
          <a:xfrm>
            <a:off x="6588224" y="2636912"/>
            <a:ext cx="2736304" cy="369332"/>
          </a:xfrm>
          <a:prstGeom prst="rect">
            <a:avLst/>
          </a:prstGeom>
          <a:noFill/>
          <a:ln w="9525">
            <a:noFill/>
            <a:miter lim="800000"/>
            <a:headEnd/>
            <a:tailEnd/>
          </a:ln>
        </p:spPr>
        <p:txBody>
          <a:bodyPr wrap="square">
            <a:spAutoFit/>
          </a:bodyPr>
          <a:lstStyle/>
          <a:p>
            <a:r>
              <a:rPr lang="ja-JP" altLang="en-US" dirty="0"/>
              <a:t>高速回転</a:t>
            </a:r>
            <a:r>
              <a:rPr lang="en-US" altLang="ja-JP" dirty="0"/>
              <a:t>&amp;</a:t>
            </a:r>
            <a:r>
              <a:rPr lang="ja-JP" altLang="en-US" dirty="0"/>
              <a:t>細いスリット</a:t>
            </a:r>
          </a:p>
        </p:txBody>
      </p:sp>
      <p:sp>
        <p:nvSpPr>
          <p:cNvPr id="82" name="右矢印 81"/>
          <p:cNvSpPr/>
          <p:nvPr/>
        </p:nvSpPr>
        <p:spPr>
          <a:xfrm>
            <a:off x="6444208" y="2708920"/>
            <a:ext cx="215900" cy="215900"/>
          </a:xfrm>
          <a:prstGeom prst="righ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142" name="テキスト ボックス 82"/>
          <p:cNvSpPr txBox="1">
            <a:spLocks noChangeArrowheads="1"/>
          </p:cNvSpPr>
          <p:nvPr/>
        </p:nvSpPr>
        <p:spPr bwMode="auto">
          <a:xfrm>
            <a:off x="1619250" y="6165850"/>
            <a:ext cx="5232523" cy="369332"/>
          </a:xfrm>
          <a:prstGeom prst="rect">
            <a:avLst/>
          </a:prstGeom>
          <a:noFill/>
          <a:ln w="9525">
            <a:noFill/>
            <a:miter lim="800000"/>
            <a:headEnd/>
            <a:tailEnd/>
          </a:ln>
        </p:spPr>
        <p:txBody>
          <a:bodyPr wrap="none">
            <a:spAutoFit/>
          </a:bodyPr>
          <a:lstStyle/>
          <a:p>
            <a:r>
              <a:rPr lang="en-US" altLang="ja-JP" dirty="0" smtClean="0"/>
              <a:t>SPring-8</a:t>
            </a:r>
            <a:r>
              <a:rPr lang="ja-JP" altLang="en-US" dirty="0"/>
              <a:t>の</a:t>
            </a:r>
            <a:r>
              <a:rPr lang="en-US" altLang="ja-JP" dirty="0"/>
              <a:t>X</a:t>
            </a:r>
            <a:r>
              <a:rPr lang="ja-JP" altLang="en-US" dirty="0"/>
              <a:t>線</a:t>
            </a:r>
            <a:r>
              <a:rPr lang="en-US" altLang="ja-JP" dirty="0"/>
              <a:t>BL</a:t>
            </a:r>
            <a:r>
              <a:rPr lang="ja-JP" altLang="en-US" dirty="0"/>
              <a:t>では実績のある</a:t>
            </a:r>
            <a:r>
              <a:rPr lang="ja-JP" altLang="en-US" dirty="0" smtClean="0"/>
              <a:t>エアベアリング</a:t>
            </a:r>
            <a:endParaRPr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C:\hirokazu\tmp\DCIM\110708エアベアリング真空排気試験\Resized\IMG_0101.jpg"/>
          <p:cNvPicPr>
            <a:picLocks noChangeAspect="1" noChangeArrowheads="1"/>
          </p:cNvPicPr>
          <p:nvPr/>
        </p:nvPicPr>
        <p:blipFill>
          <a:blip r:embed="rId2" cstate="print"/>
          <a:srcRect/>
          <a:stretch>
            <a:fillRect/>
          </a:stretch>
        </p:blipFill>
        <p:spPr bwMode="auto">
          <a:xfrm>
            <a:off x="4499992" y="1772816"/>
            <a:ext cx="3648075" cy="2736850"/>
          </a:xfrm>
          <a:prstGeom prst="rect">
            <a:avLst/>
          </a:prstGeom>
          <a:noFill/>
          <a:ln w="9525">
            <a:noFill/>
            <a:miter lim="800000"/>
            <a:headEnd/>
            <a:tailEnd/>
          </a:ln>
        </p:spPr>
      </p:pic>
      <p:sp>
        <p:nvSpPr>
          <p:cNvPr id="5" name="Rectangle 2"/>
          <p:cNvSpPr txBox="1">
            <a:spLocks/>
          </p:cNvSpPr>
          <p:nvPr/>
        </p:nvSpPr>
        <p:spPr bwMode="auto">
          <a:xfrm>
            <a:off x="468313" y="620713"/>
            <a:ext cx="8183562" cy="763587"/>
          </a:xfrm>
          <a:prstGeom prst="rect">
            <a:avLst/>
          </a:prstGeom>
          <a:noFill/>
        </p:spPr>
        <p:txBody>
          <a:bodyPr anchor="b">
            <a:normAutofit/>
          </a:bodyPr>
          <a:lstStyle/>
          <a:p>
            <a:pPr algn="ctr">
              <a:defRPr/>
            </a:pPr>
            <a:r>
              <a:rPr lang="ja-JP" altLang="en-US" sz="3600" b="1" dirty="0" smtClean="0">
                <a:solidFill>
                  <a:srgbClr val="FF8D3E"/>
                </a:solidFill>
                <a:latin typeface="+mj-lt"/>
                <a:ea typeface="+mj-ea"/>
                <a:cs typeface="+mj-cs"/>
              </a:rPr>
              <a:t>エアベアリング排気試験</a:t>
            </a:r>
            <a:endParaRPr lang="en-US" altLang="ja-JP" sz="3600" b="1" dirty="0">
              <a:solidFill>
                <a:srgbClr val="FF8D3E"/>
              </a:solidFill>
              <a:latin typeface="+mj-lt"/>
              <a:ea typeface="+mj-ea"/>
              <a:cs typeface="+mj-cs"/>
            </a:endParaRPr>
          </a:p>
        </p:txBody>
      </p:sp>
      <p:grpSp>
        <p:nvGrpSpPr>
          <p:cNvPr id="1026" name="Group 2"/>
          <p:cNvGrpSpPr>
            <a:grpSpLocks/>
          </p:cNvGrpSpPr>
          <p:nvPr/>
        </p:nvGrpSpPr>
        <p:grpSpPr bwMode="auto">
          <a:xfrm>
            <a:off x="899592" y="1628800"/>
            <a:ext cx="2952328" cy="3384376"/>
            <a:chOff x="6632" y="5011"/>
            <a:chExt cx="3345" cy="3730"/>
          </a:xfrm>
        </p:grpSpPr>
        <p:pic>
          <p:nvPicPr>
            <p:cNvPr id="1027" name="Picture 3" descr="エアベアリング真空引きテスト概念図2"/>
            <p:cNvPicPr>
              <a:picLocks noChangeAspect="1" noChangeArrowheads="1"/>
            </p:cNvPicPr>
            <p:nvPr/>
          </p:nvPicPr>
          <p:blipFill>
            <a:blip r:embed="rId3" cstate="print"/>
            <a:srcRect t="7729"/>
            <a:stretch>
              <a:fillRect/>
            </a:stretch>
          </p:blipFill>
          <p:spPr bwMode="auto">
            <a:xfrm>
              <a:off x="6632" y="5011"/>
              <a:ext cx="3345" cy="3585"/>
            </a:xfrm>
            <a:prstGeom prst="rect">
              <a:avLst/>
            </a:prstGeom>
            <a:noFill/>
            <a:ln w="9525">
              <a:noFill/>
              <a:miter lim="800000"/>
              <a:headEnd/>
              <a:tailEnd/>
            </a:ln>
          </p:spPr>
        </p:pic>
        <p:sp>
          <p:nvSpPr>
            <p:cNvPr id="1028" name="Text Box 4"/>
            <p:cNvSpPr txBox="1">
              <a:spLocks noChangeArrowheads="1"/>
            </p:cNvSpPr>
            <p:nvPr/>
          </p:nvSpPr>
          <p:spPr bwMode="auto">
            <a:xfrm>
              <a:off x="7575" y="8397"/>
              <a:ext cx="1950" cy="344"/>
            </a:xfrm>
            <a:prstGeom prst="rect">
              <a:avLst/>
            </a:prstGeom>
            <a:solidFill>
              <a:srgbClr val="FFFFFF"/>
            </a:solidFill>
            <a:ln w="9525">
              <a:noFill/>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rPr>
                <a:t>図</a:t>
              </a: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rPr>
                <a:t>1</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rPr>
                <a:t>　試験概念図</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endParaRPr>
            </a:p>
          </p:txBody>
        </p:sp>
      </p:grpSp>
      <p:sp>
        <p:nvSpPr>
          <p:cNvPr id="20483" name="テキスト ボックス 3"/>
          <p:cNvSpPr txBox="1">
            <a:spLocks noChangeArrowheads="1"/>
          </p:cNvSpPr>
          <p:nvPr/>
        </p:nvSpPr>
        <p:spPr bwMode="auto">
          <a:xfrm>
            <a:off x="539552" y="4869160"/>
            <a:ext cx="7992888" cy="1938992"/>
          </a:xfrm>
          <a:prstGeom prst="rect">
            <a:avLst/>
          </a:prstGeom>
          <a:noFill/>
          <a:ln w="9525">
            <a:noFill/>
            <a:miter lim="800000"/>
            <a:headEnd/>
            <a:tailEnd/>
          </a:ln>
        </p:spPr>
        <p:txBody>
          <a:bodyPr wrap="square">
            <a:spAutoFit/>
          </a:bodyPr>
          <a:lstStyle/>
          <a:p>
            <a:r>
              <a:rPr lang="ja-JP" altLang="en-US" sz="2000" dirty="0"/>
              <a:t>エアベアリングを排気チェンバーに</a:t>
            </a:r>
            <a:r>
              <a:rPr lang="ja-JP" altLang="en-US" sz="2000" dirty="0" smtClean="0"/>
              <a:t>つけて</a:t>
            </a:r>
            <a:r>
              <a:rPr lang="en-US" altLang="ja-JP" sz="2000" dirty="0" smtClean="0"/>
              <a:t>TMP</a:t>
            </a:r>
            <a:r>
              <a:rPr lang="ja-JP" altLang="en-US" sz="2000" dirty="0" smtClean="0"/>
              <a:t>で排気を行った。</a:t>
            </a:r>
            <a:endParaRPr lang="en-US" altLang="ja-JP" sz="2000" dirty="0" smtClean="0"/>
          </a:p>
          <a:p>
            <a:r>
              <a:rPr lang="en-US" altLang="ja-JP" sz="2000" dirty="0" smtClean="0"/>
              <a:t>3.5×10</a:t>
            </a:r>
            <a:r>
              <a:rPr lang="en-US" altLang="ja-JP" sz="2000" baseline="30000" dirty="0" smtClean="0"/>
              <a:t>-3</a:t>
            </a:r>
            <a:r>
              <a:rPr lang="en-US" altLang="ja-JP" sz="2000" dirty="0" smtClean="0"/>
              <a:t>Pa</a:t>
            </a:r>
            <a:r>
              <a:rPr lang="ja-JP" altLang="en-US" sz="2000" dirty="0" err="1"/>
              <a:t>まで</a:t>
            </a:r>
            <a:r>
              <a:rPr lang="ja-JP" altLang="en-US" sz="2000" dirty="0"/>
              <a:t>排気できた</a:t>
            </a:r>
            <a:r>
              <a:rPr lang="ja-JP" altLang="en-US" sz="2000" dirty="0" smtClean="0"/>
              <a:t>。</a:t>
            </a:r>
            <a:endParaRPr lang="en-US" altLang="ja-JP" sz="2000" dirty="0" smtClean="0"/>
          </a:p>
          <a:p>
            <a:r>
              <a:rPr lang="ja-JP" altLang="en-US" sz="2000" dirty="0" smtClean="0"/>
              <a:t>これに差動排気をつければ、</a:t>
            </a:r>
            <a:r>
              <a:rPr lang="en-US" altLang="ja-JP" sz="2000" dirty="0" smtClean="0"/>
              <a:t>BL</a:t>
            </a:r>
            <a:r>
              <a:rPr lang="ja-JP" altLang="en-US" sz="2000" dirty="0" smtClean="0"/>
              <a:t>に接続できると判断できた。</a:t>
            </a:r>
            <a:endParaRPr lang="en-US" altLang="ja-JP" sz="2000" dirty="0"/>
          </a:p>
          <a:p>
            <a:r>
              <a:rPr lang="ja-JP" altLang="en-US" sz="2000" dirty="0" smtClean="0"/>
              <a:t>試験中、中間排気部のコンダクタンスで真空度が変化したため、中間</a:t>
            </a:r>
            <a:r>
              <a:rPr lang="ja-JP" altLang="en-US" sz="2000" dirty="0"/>
              <a:t>排気部を強化するとより</a:t>
            </a:r>
            <a:r>
              <a:rPr lang="ja-JP" altLang="en-US" sz="2000" dirty="0" smtClean="0"/>
              <a:t>、高真空化</a:t>
            </a:r>
            <a:r>
              <a:rPr lang="ja-JP" altLang="en-US" sz="2000" dirty="0"/>
              <a:t>できると推測し</a:t>
            </a:r>
            <a:r>
              <a:rPr lang="ja-JP" altLang="en-US" sz="2000" dirty="0" smtClean="0"/>
              <a:t>、ベアリングに改造を加えた。</a:t>
            </a:r>
            <a:endParaRPr lang="ja-JP" altLang="en-U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p:cNvSpPr>
          <p:nvPr/>
        </p:nvSpPr>
        <p:spPr bwMode="auto">
          <a:xfrm>
            <a:off x="468313" y="620713"/>
            <a:ext cx="8183562" cy="763587"/>
          </a:xfrm>
          <a:prstGeom prst="rect">
            <a:avLst/>
          </a:prstGeom>
          <a:noFill/>
        </p:spPr>
        <p:txBody>
          <a:bodyPr anchor="b">
            <a:normAutofit/>
          </a:bodyPr>
          <a:lstStyle/>
          <a:p>
            <a:pPr algn="ctr">
              <a:defRPr/>
            </a:pPr>
            <a:r>
              <a:rPr lang="ja-JP" altLang="en-US" sz="3600" b="1" dirty="0" smtClean="0">
                <a:solidFill>
                  <a:srgbClr val="FF8D3E"/>
                </a:solidFill>
                <a:latin typeface="+mj-lt"/>
                <a:ea typeface="+mj-ea"/>
                <a:cs typeface="+mj-cs"/>
              </a:rPr>
              <a:t>スリット回転体の設計</a:t>
            </a:r>
            <a:endParaRPr lang="en-US" altLang="ja-JP" sz="3600" b="1" dirty="0">
              <a:solidFill>
                <a:srgbClr val="FF8D3E"/>
              </a:solidFill>
              <a:latin typeface="+mj-lt"/>
              <a:ea typeface="+mj-ea"/>
              <a:cs typeface="+mj-cs"/>
            </a:endParaRPr>
          </a:p>
        </p:txBody>
      </p:sp>
      <p:sp>
        <p:nvSpPr>
          <p:cNvPr id="20483" name="テキスト ボックス 3"/>
          <p:cNvSpPr txBox="1">
            <a:spLocks noChangeArrowheads="1"/>
          </p:cNvSpPr>
          <p:nvPr/>
        </p:nvSpPr>
        <p:spPr bwMode="auto">
          <a:xfrm>
            <a:off x="107504" y="1772816"/>
            <a:ext cx="3240360" cy="4708981"/>
          </a:xfrm>
          <a:prstGeom prst="rect">
            <a:avLst/>
          </a:prstGeom>
          <a:noFill/>
          <a:ln w="9525">
            <a:noFill/>
            <a:miter lim="800000"/>
            <a:headEnd/>
            <a:tailEnd/>
          </a:ln>
        </p:spPr>
        <p:txBody>
          <a:bodyPr wrap="square">
            <a:spAutoFit/>
          </a:bodyPr>
          <a:lstStyle/>
          <a:p>
            <a:r>
              <a:rPr lang="ja-JP" altLang="en-US" sz="2000" dirty="0" smtClean="0"/>
              <a:t>スリット回転体は、</a:t>
            </a:r>
            <a:r>
              <a:rPr lang="en-US" altLang="ja-JP" sz="2000" dirty="0" smtClean="0"/>
              <a:t>SPring-8</a:t>
            </a:r>
            <a:r>
              <a:rPr lang="ja-JP" altLang="en-US" sz="2000" dirty="0" smtClean="0"/>
              <a:t>の</a:t>
            </a:r>
            <a:r>
              <a:rPr lang="en-US" altLang="ja-JP" sz="2000" dirty="0" smtClean="0"/>
              <a:t>φ125mm</a:t>
            </a:r>
            <a:r>
              <a:rPr lang="ja-JP" altLang="en-US" sz="2000" dirty="0" smtClean="0"/>
              <a:t>から</a:t>
            </a:r>
            <a:r>
              <a:rPr lang="en-US" altLang="ja-JP" sz="2000" dirty="0" smtClean="0"/>
              <a:t>φ200mm</a:t>
            </a:r>
            <a:r>
              <a:rPr lang="ja-JP" altLang="en-US" sz="2000" dirty="0" err="1" smtClean="0"/>
              <a:t>と径を</a:t>
            </a:r>
            <a:r>
              <a:rPr lang="ja-JP" altLang="en-US" sz="2000" dirty="0" smtClean="0"/>
              <a:t>大きくし、回転数を下げても外周の線速度を稼げるように設計した。</a:t>
            </a:r>
            <a:endParaRPr lang="en-US" altLang="ja-JP" sz="2000" dirty="0" smtClean="0"/>
          </a:p>
          <a:p>
            <a:r>
              <a:rPr lang="ja-JP" altLang="en-US" sz="2000" dirty="0" smtClean="0"/>
              <a:t>それでも、</a:t>
            </a:r>
            <a:r>
              <a:rPr lang="en-US" altLang="ja-JP" sz="2000" dirty="0" smtClean="0"/>
              <a:t>50</a:t>
            </a:r>
            <a:r>
              <a:rPr lang="ja-JP" altLang="en-US" sz="2000" dirty="0" smtClean="0"/>
              <a:t>～</a:t>
            </a:r>
            <a:r>
              <a:rPr lang="en-US" altLang="ja-JP" sz="2000" dirty="0" smtClean="0"/>
              <a:t>70μm</a:t>
            </a:r>
            <a:r>
              <a:rPr lang="ja-JP" altLang="en-US" sz="2000" dirty="0" smtClean="0"/>
              <a:t>とスリットを細くせざるを得なかった。</a:t>
            </a:r>
            <a:endParaRPr lang="en-US" altLang="ja-JP" sz="2000" dirty="0" smtClean="0"/>
          </a:p>
          <a:p>
            <a:endParaRPr lang="en-US" altLang="ja-JP" sz="2000" dirty="0" smtClean="0"/>
          </a:p>
          <a:p>
            <a:r>
              <a:rPr lang="ja-JP" altLang="en-US" sz="2000" dirty="0" smtClean="0"/>
              <a:t>また、</a:t>
            </a:r>
            <a:r>
              <a:rPr lang="en-US" altLang="ja-JP" sz="2000" dirty="0" smtClean="0"/>
              <a:t>HX</a:t>
            </a:r>
            <a:r>
              <a:rPr lang="ja-JP" altLang="en-US" sz="2000" dirty="0" smtClean="0"/>
              <a:t>と違い</a:t>
            </a:r>
            <a:r>
              <a:rPr lang="en-US" altLang="ja-JP" sz="2000" dirty="0" smtClean="0"/>
              <a:t>VUV</a:t>
            </a:r>
            <a:r>
              <a:rPr lang="ja-JP" altLang="en-US" sz="2000" dirty="0" smtClean="0"/>
              <a:t>では、薄い土手で遮蔽できることから、土手を薄くし、遠心力を軽減するため、軽量化するように設計した。</a:t>
            </a:r>
            <a:endParaRPr lang="en-US" altLang="ja-JP" sz="20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テキスト ボックス 3"/>
          <p:cNvSpPr txBox="1">
            <a:spLocks noChangeArrowheads="1"/>
          </p:cNvSpPr>
          <p:nvPr/>
        </p:nvSpPr>
        <p:spPr bwMode="auto">
          <a:xfrm>
            <a:off x="5508104" y="1844674"/>
            <a:ext cx="3312368" cy="3416320"/>
          </a:xfrm>
          <a:prstGeom prst="rect">
            <a:avLst/>
          </a:prstGeom>
          <a:noFill/>
          <a:ln w="9525">
            <a:noFill/>
            <a:miter lim="800000"/>
            <a:headEnd/>
            <a:tailEnd/>
          </a:ln>
        </p:spPr>
        <p:txBody>
          <a:bodyPr wrap="square">
            <a:spAutoFit/>
          </a:bodyPr>
          <a:lstStyle/>
          <a:p>
            <a:r>
              <a:rPr lang="ja-JP" altLang="en-US" sz="2400" dirty="0" smtClean="0"/>
              <a:t>動バランス試験をメーカーの方で行った。</a:t>
            </a:r>
            <a:endParaRPr lang="en-US" altLang="ja-JP" sz="2400" dirty="0" smtClean="0"/>
          </a:p>
          <a:p>
            <a:r>
              <a:rPr lang="en-US" altLang="ja-JP" sz="2400" dirty="0" smtClean="0"/>
              <a:t>SPring-8</a:t>
            </a:r>
            <a:r>
              <a:rPr lang="ja-JP" altLang="en-US" sz="2400" dirty="0" smtClean="0"/>
              <a:t>の物の製作の時の経験があるので、問題なくできた。</a:t>
            </a:r>
            <a:endParaRPr lang="en-US" altLang="ja-JP" sz="2400" dirty="0" smtClean="0"/>
          </a:p>
          <a:p>
            <a:r>
              <a:rPr lang="ja-JP" altLang="en-US" sz="2400" dirty="0" smtClean="0"/>
              <a:t>高速回転試験では、真空排気したうえで、設計回転数である</a:t>
            </a:r>
            <a:r>
              <a:rPr lang="en-US" altLang="ja-JP" sz="2400" dirty="0" smtClean="0"/>
              <a:t>20,000rpm</a:t>
            </a:r>
            <a:r>
              <a:rPr lang="ja-JP" altLang="en-US" sz="2400" dirty="0" smtClean="0"/>
              <a:t>に達した。</a:t>
            </a:r>
            <a:endParaRPr lang="ja-JP" altLang="en-US" sz="2400" dirty="0"/>
          </a:p>
        </p:txBody>
      </p:sp>
      <p:sp>
        <p:nvSpPr>
          <p:cNvPr id="5" name="Rectangle 2"/>
          <p:cNvSpPr txBox="1">
            <a:spLocks/>
          </p:cNvSpPr>
          <p:nvPr/>
        </p:nvSpPr>
        <p:spPr bwMode="auto">
          <a:xfrm>
            <a:off x="468313" y="620713"/>
            <a:ext cx="8183562" cy="763587"/>
          </a:xfrm>
          <a:prstGeom prst="rect">
            <a:avLst/>
          </a:prstGeom>
          <a:noFill/>
        </p:spPr>
        <p:txBody>
          <a:bodyPr anchor="b">
            <a:normAutofit/>
          </a:bodyPr>
          <a:lstStyle/>
          <a:p>
            <a:pPr algn="ctr">
              <a:defRPr/>
            </a:pPr>
            <a:r>
              <a:rPr lang="ja-JP" altLang="en-US" sz="3600" b="1" dirty="0" smtClean="0">
                <a:solidFill>
                  <a:srgbClr val="FF8D3E"/>
                </a:solidFill>
                <a:latin typeface="+mj-lt"/>
                <a:ea typeface="+mj-ea"/>
                <a:cs typeface="+mj-cs"/>
              </a:rPr>
              <a:t>動バランス試験</a:t>
            </a:r>
            <a:endParaRPr lang="en-US" altLang="ja-JP" sz="3600" b="1" dirty="0">
              <a:solidFill>
                <a:srgbClr val="FF8D3E"/>
              </a:solidFill>
              <a:latin typeface="+mj-lt"/>
              <a:ea typeface="+mj-ea"/>
              <a:cs typeface="+mj-cs"/>
            </a:endParaRPr>
          </a:p>
        </p:txBody>
      </p:sp>
      <p:pic>
        <p:nvPicPr>
          <p:cNvPr id="3074" name="Picture 2" descr="C:\hirokazu\tmp\DCIM\120620ブランクディスク回転試験\Resized\IMG_0613.jpg"/>
          <p:cNvPicPr>
            <a:picLocks noChangeAspect="1" noChangeArrowheads="1"/>
          </p:cNvPicPr>
          <p:nvPr/>
        </p:nvPicPr>
        <p:blipFill>
          <a:blip r:embed="rId3" cstate="print"/>
          <a:srcRect/>
          <a:stretch>
            <a:fillRect/>
          </a:stretch>
        </p:blipFill>
        <p:spPr bwMode="auto">
          <a:xfrm>
            <a:off x="248840" y="1988840"/>
            <a:ext cx="4877198" cy="3657898"/>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テキスト ボックス 3"/>
          <p:cNvSpPr txBox="1">
            <a:spLocks noChangeArrowheads="1"/>
          </p:cNvSpPr>
          <p:nvPr/>
        </p:nvSpPr>
        <p:spPr bwMode="auto">
          <a:xfrm>
            <a:off x="6228183" y="1844674"/>
            <a:ext cx="2736305" cy="3046988"/>
          </a:xfrm>
          <a:prstGeom prst="rect">
            <a:avLst/>
          </a:prstGeom>
          <a:noFill/>
          <a:ln w="9525">
            <a:noFill/>
            <a:miter lim="800000"/>
            <a:headEnd/>
            <a:tailEnd/>
          </a:ln>
        </p:spPr>
        <p:txBody>
          <a:bodyPr wrap="square">
            <a:spAutoFit/>
          </a:bodyPr>
          <a:lstStyle/>
          <a:p>
            <a:r>
              <a:rPr lang="ja-JP" altLang="en-US" sz="2400" dirty="0" smtClean="0"/>
              <a:t>中間排気部の改善をおこなったが、ほとんど真空度は改善しなかった。</a:t>
            </a:r>
            <a:endParaRPr lang="en-US" altLang="ja-JP" sz="2400" dirty="0" smtClean="0"/>
          </a:p>
          <a:p>
            <a:r>
              <a:rPr lang="ja-JP" altLang="en-US" sz="2400" dirty="0" smtClean="0"/>
              <a:t>そのため、フィルターを使って試験をすることになった。</a:t>
            </a:r>
            <a:endParaRPr lang="ja-JP" altLang="en-US" sz="2400" dirty="0"/>
          </a:p>
        </p:txBody>
      </p:sp>
      <p:sp>
        <p:nvSpPr>
          <p:cNvPr id="5" name="Rectangle 2"/>
          <p:cNvSpPr txBox="1">
            <a:spLocks/>
          </p:cNvSpPr>
          <p:nvPr/>
        </p:nvSpPr>
        <p:spPr bwMode="auto">
          <a:xfrm>
            <a:off x="468313" y="620713"/>
            <a:ext cx="8183562" cy="763587"/>
          </a:xfrm>
          <a:prstGeom prst="rect">
            <a:avLst/>
          </a:prstGeom>
          <a:noFill/>
        </p:spPr>
        <p:txBody>
          <a:bodyPr anchor="b">
            <a:normAutofit/>
          </a:bodyPr>
          <a:lstStyle/>
          <a:p>
            <a:pPr algn="ctr">
              <a:defRPr/>
            </a:pPr>
            <a:r>
              <a:rPr lang="ja-JP" altLang="en-US" sz="3600" b="1" dirty="0" smtClean="0">
                <a:solidFill>
                  <a:srgbClr val="FF8D3E"/>
                </a:solidFill>
                <a:latin typeface="+mj-lt"/>
                <a:ea typeface="+mj-ea"/>
                <a:cs typeface="+mj-cs"/>
              </a:rPr>
              <a:t>実用試験</a:t>
            </a:r>
            <a:endParaRPr lang="en-US" altLang="ja-JP" sz="3600" b="1" dirty="0">
              <a:solidFill>
                <a:srgbClr val="FF8D3E"/>
              </a:solidFill>
              <a:latin typeface="+mj-lt"/>
              <a:ea typeface="+mj-ea"/>
              <a:cs typeface="+mj-cs"/>
            </a:endParaRPr>
          </a:p>
        </p:txBody>
      </p:sp>
      <p:pic>
        <p:nvPicPr>
          <p:cNvPr id="4098" name="Picture 2" descr="C:\hirokazu\tmp\DCIM\121105chopper\Resized\IMG_0889.jpg"/>
          <p:cNvPicPr>
            <a:picLocks noChangeAspect="1" noChangeArrowheads="1"/>
          </p:cNvPicPr>
          <p:nvPr/>
        </p:nvPicPr>
        <p:blipFill>
          <a:blip r:embed="rId3" cstate="print"/>
          <a:srcRect/>
          <a:stretch>
            <a:fillRect/>
          </a:stretch>
        </p:blipFill>
        <p:spPr bwMode="auto">
          <a:xfrm>
            <a:off x="539552" y="1988840"/>
            <a:ext cx="5474493" cy="410587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テキスト ボックス 3"/>
          <p:cNvSpPr txBox="1">
            <a:spLocks noChangeArrowheads="1"/>
          </p:cNvSpPr>
          <p:nvPr/>
        </p:nvSpPr>
        <p:spPr bwMode="auto">
          <a:xfrm>
            <a:off x="5364088" y="1844675"/>
            <a:ext cx="3103637" cy="2923877"/>
          </a:xfrm>
          <a:prstGeom prst="rect">
            <a:avLst/>
          </a:prstGeom>
          <a:noFill/>
          <a:ln w="9525">
            <a:noFill/>
            <a:miter lim="800000"/>
            <a:headEnd/>
            <a:tailEnd/>
          </a:ln>
        </p:spPr>
        <p:txBody>
          <a:bodyPr wrap="square">
            <a:spAutoFit/>
          </a:bodyPr>
          <a:lstStyle/>
          <a:p>
            <a:r>
              <a:rPr lang="ja-JP" altLang="en-US" sz="2400" dirty="0" smtClean="0"/>
              <a:t>実験装置を付けて、回転を上げたところ、振動が大きかったので、エアの圧力を調整したところ、エア切れが起こった。</a:t>
            </a:r>
            <a:endParaRPr lang="en-US" altLang="ja-JP" sz="2400" dirty="0" smtClean="0"/>
          </a:p>
          <a:p>
            <a:endParaRPr lang="en-US" altLang="ja-JP" sz="2000" dirty="0"/>
          </a:p>
          <a:p>
            <a:endParaRPr lang="ja-JP" altLang="en-US" sz="2000" dirty="0"/>
          </a:p>
        </p:txBody>
      </p:sp>
      <p:sp>
        <p:nvSpPr>
          <p:cNvPr id="5" name="Rectangle 2"/>
          <p:cNvSpPr txBox="1">
            <a:spLocks/>
          </p:cNvSpPr>
          <p:nvPr/>
        </p:nvSpPr>
        <p:spPr bwMode="auto">
          <a:xfrm>
            <a:off x="468313" y="620713"/>
            <a:ext cx="8183562" cy="763587"/>
          </a:xfrm>
          <a:prstGeom prst="rect">
            <a:avLst/>
          </a:prstGeom>
          <a:noFill/>
        </p:spPr>
        <p:txBody>
          <a:bodyPr anchor="b">
            <a:normAutofit/>
          </a:bodyPr>
          <a:lstStyle/>
          <a:p>
            <a:pPr algn="ctr">
              <a:defRPr/>
            </a:pPr>
            <a:r>
              <a:rPr lang="ja-JP" altLang="en-US" sz="3600" b="1" dirty="0" smtClean="0">
                <a:solidFill>
                  <a:srgbClr val="FF8D3E"/>
                </a:solidFill>
                <a:latin typeface="+mj-lt"/>
                <a:ea typeface="+mj-ea"/>
                <a:cs typeface="+mj-cs"/>
              </a:rPr>
              <a:t>試験結果</a:t>
            </a:r>
            <a:endParaRPr lang="en-US" altLang="ja-JP" sz="3600" b="1" dirty="0">
              <a:solidFill>
                <a:srgbClr val="FF8D3E"/>
              </a:solidFill>
              <a:latin typeface="+mj-lt"/>
              <a:ea typeface="+mj-ea"/>
              <a:cs typeface="+mj-cs"/>
            </a:endParaRPr>
          </a:p>
        </p:txBody>
      </p:sp>
      <p:pic>
        <p:nvPicPr>
          <p:cNvPr id="5122" name="Picture 2" descr="C:\hirokazu\tmp\DCIM\121105chopper\Resized\IMG_0888.jpg"/>
          <p:cNvPicPr>
            <a:picLocks noChangeAspect="1" noChangeArrowheads="1"/>
          </p:cNvPicPr>
          <p:nvPr/>
        </p:nvPicPr>
        <p:blipFill>
          <a:blip r:embed="rId2" cstate="print"/>
          <a:srcRect/>
          <a:stretch>
            <a:fillRect/>
          </a:stretch>
        </p:blipFill>
        <p:spPr bwMode="auto">
          <a:xfrm>
            <a:off x="323528" y="2132856"/>
            <a:ext cx="4732304" cy="3549228"/>
          </a:xfrm>
          <a:prstGeom prst="rect">
            <a:avLst/>
          </a:prstGeom>
          <a:noFill/>
        </p:spPr>
      </p:pic>
      <p:sp>
        <p:nvSpPr>
          <p:cNvPr id="9" name="右矢印 8"/>
          <p:cNvSpPr/>
          <p:nvPr/>
        </p:nvSpPr>
        <p:spPr>
          <a:xfrm>
            <a:off x="5292080" y="4501569"/>
            <a:ext cx="504056"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3"/>
          <p:cNvSpPr txBox="1">
            <a:spLocks noChangeArrowheads="1"/>
          </p:cNvSpPr>
          <p:nvPr/>
        </p:nvSpPr>
        <p:spPr bwMode="auto">
          <a:xfrm>
            <a:off x="5796136" y="4357553"/>
            <a:ext cx="3103637" cy="1015663"/>
          </a:xfrm>
          <a:prstGeom prst="rect">
            <a:avLst/>
          </a:prstGeom>
          <a:noFill/>
          <a:ln w="9525">
            <a:noFill/>
            <a:miter lim="800000"/>
            <a:headEnd/>
            <a:tailEnd/>
          </a:ln>
        </p:spPr>
        <p:txBody>
          <a:bodyPr wrap="square">
            <a:spAutoFit/>
          </a:bodyPr>
          <a:lstStyle/>
          <a:p>
            <a:r>
              <a:rPr lang="ja-JP" altLang="en-US" sz="2000" b="1" dirty="0" smtClean="0">
                <a:solidFill>
                  <a:srgbClr val="002060"/>
                </a:solidFill>
                <a:latin typeface="HGSｺﾞｼｯｸE" pitchFamily="50" charset="-128"/>
                <a:ea typeface="HGSｺﾞｼｯｸE" pitchFamily="50" charset="-128"/>
              </a:rPr>
              <a:t>ベアリングが固着しディスクがロックした。</a:t>
            </a:r>
            <a:endParaRPr lang="en-US" altLang="ja-JP" sz="2000" b="1" dirty="0">
              <a:solidFill>
                <a:srgbClr val="002060"/>
              </a:solidFill>
              <a:latin typeface="HGSｺﾞｼｯｸE" pitchFamily="50" charset="-128"/>
              <a:ea typeface="HGSｺﾞｼｯｸE" pitchFamily="50" charset="-128"/>
            </a:endParaRPr>
          </a:p>
          <a:p>
            <a:endParaRPr lang="ja-JP" altLang="en-US"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solidFill>
                  <a:srgbClr val="FF8D3E"/>
                </a:solidFill>
              </a:rPr>
              <a:t>反省点</a:t>
            </a:r>
            <a:endParaRPr kumimoji="1" lang="ja-JP" altLang="en-US" dirty="0"/>
          </a:p>
        </p:txBody>
      </p:sp>
      <p:sp>
        <p:nvSpPr>
          <p:cNvPr id="3" name="コンテンツ プレースホルダ 2"/>
          <p:cNvSpPr>
            <a:spLocks noGrp="1"/>
          </p:cNvSpPr>
          <p:nvPr>
            <p:ph idx="1"/>
          </p:nvPr>
        </p:nvSpPr>
        <p:spPr>
          <a:xfrm>
            <a:off x="457200" y="2249424"/>
            <a:ext cx="4258816" cy="4608576"/>
          </a:xfrm>
        </p:spPr>
        <p:txBody>
          <a:bodyPr>
            <a:normAutofit/>
          </a:bodyPr>
          <a:lstStyle/>
          <a:p>
            <a:r>
              <a:rPr lang="ja-JP" altLang="en-US" dirty="0" smtClean="0"/>
              <a:t>完全に停止したのを確認してから圧力を調整すべきだった。</a:t>
            </a:r>
            <a:endParaRPr kumimoji="1" lang="en-US" altLang="ja-JP" dirty="0" smtClean="0"/>
          </a:p>
          <a:p>
            <a:r>
              <a:rPr lang="ja-JP" altLang="en-US" dirty="0" smtClean="0"/>
              <a:t>減圧弁や流れているエアを確認する圧力計を準備すべきだった。</a:t>
            </a:r>
            <a:endParaRPr lang="en-US" altLang="ja-JP" dirty="0" smtClean="0"/>
          </a:p>
          <a:p>
            <a:r>
              <a:rPr lang="ja-JP" altLang="en-US" dirty="0" smtClean="0"/>
              <a:t>圧力調整をレバー状の</a:t>
            </a:r>
            <a:r>
              <a:rPr lang="en-US" altLang="ja-JP" dirty="0" smtClean="0"/>
              <a:t>ON/OFF</a:t>
            </a:r>
            <a:r>
              <a:rPr lang="ja-JP" altLang="en-US" dirty="0" smtClean="0"/>
              <a:t>用のバルブで行うべきではなかった。</a:t>
            </a:r>
            <a:endParaRPr kumimoji="1" lang="ja-JP" altLang="en-US" dirty="0"/>
          </a:p>
        </p:txBody>
      </p:sp>
      <p:pic>
        <p:nvPicPr>
          <p:cNvPr id="1026" name="Picture 2" descr="C:\hirokazu\tmp\DCIM\121105chopper\Resized\IMG_0899.jpg"/>
          <p:cNvPicPr>
            <a:picLocks noChangeAspect="1" noChangeArrowheads="1"/>
          </p:cNvPicPr>
          <p:nvPr/>
        </p:nvPicPr>
        <p:blipFill>
          <a:blip r:embed="rId2" cstate="print"/>
          <a:srcRect/>
          <a:stretch>
            <a:fillRect/>
          </a:stretch>
        </p:blipFill>
        <p:spPr bwMode="auto">
          <a:xfrm>
            <a:off x="4716016" y="2564904"/>
            <a:ext cx="4320481" cy="324036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solidFill>
                  <a:srgbClr val="FF8D3E"/>
                </a:solidFill>
              </a:rPr>
              <a:t>まとめと今後の課題</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エア圧降下は高速エアベアリングでは致命的。</a:t>
            </a:r>
            <a:endParaRPr kumimoji="1" lang="en-US" altLang="ja-JP" dirty="0" smtClean="0"/>
          </a:p>
          <a:p>
            <a:r>
              <a:rPr lang="ja-JP" altLang="en-US" dirty="0" smtClean="0"/>
              <a:t>修理とバッファとなるタンクときちんとした減圧弁、それとインターロックを構築することが、次に必要なことだと考えられる。</a:t>
            </a:r>
            <a:endParaRPr lang="en-US" altLang="ja-JP" dirty="0" smtClean="0"/>
          </a:p>
          <a:p>
            <a:r>
              <a:rPr kumimoji="1" lang="ja-JP" altLang="en-US" dirty="0" smtClean="0"/>
              <a:t>予算の制約が厳しくても、その辺を削っては、かえって高くつくことになりかねない。</a:t>
            </a:r>
            <a:endParaRPr kumimoji="1" lang="en-US" altLang="ja-JP" dirty="0" smtClean="0"/>
          </a:p>
          <a:p>
            <a:endParaRPr lang="en-US" altLang="ja-JP" dirty="0" smtClean="0"/>
          </a:p>
          <a:p>
            <a:r>
              <a:rPr kumimoji="1" lang="ja-JP" altLang="en-US" dirty="0" smtClean="0"/>
              <a:t>長期的には、真空の問題を解決できる磁気軸受けのパルスセレクターを開発したい。</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99592" y="692696"/>
            <a:ext cx="7787208" cy="936104"/>
          </a:xfrm>
        </p:spPr>
        <p:txBody>
          <a:bodyPr/>
          <a:lstStyle/>
          <a:p>
            <a:pPr>
              <a:defRPr/>
            </a:pPr>
            <a:r>
              <a:rPr lang="ja-JP" altLang="en-US" b="1" dirty="0" smtClean="0">
                <a:solidFill>
                  <a:srgbClr val="FF8D3E"/>
                </a:solidFill>
              </a:rPr>
              <a:t>光パルスセレクターとは</a:t>
            </a:r>
            <a:endParaRPr lang="en-US" altLang="ja-JP" b="1" dirty="0">
              <a:solidFill>
                <a:srgbClr val="FF8D3E"/>
              </a:solidFill>
            </a:endParaRPr>
          </a:p>
        </p:txBody>
      </p:sp>
      <p:sp>
        <p:nvSpPr>
          <p:cNvPr id="3" name="コンテンツ プレースホルダ 2"/>
          <p:cNvSpPr>
            <a:spLocks noGrp="1"/>
          </p:cNvSpPr>
          <p:nvPr>
            <p:ph idx="1"/>
          </p:nvPr>
        </p:nvSpPr>
        <p:spPr>
          <a:xfrm>
            <a:off x="457200" y="1700808"/>
            <a:ext cx="8229600" cy="4873728"/>
          </a:xfrm>
        </p:spPr>
        <p:txBody>
          <a:bodyPr>
            <a:normAutofit/>
          </a:bodyPr>
          <a:lstStyle/>
          <a:p>
            <a:pPr>
              <a:buNone/>
            </a:pPr>
            <a:r>
              <a:rPr kumimoji="1" lang="ja-JP" altLang="en-US" sz="2400" dirty="0" smtClean="0"/>
              <a:t>　</a:t>
            </a:r>
            <a:r>
              <a:rPr kumimoji="1" lang="en-US" altLang="ja-JP" sz="2400" dirty="0" smtClean="0"/>
              <a:t>PF</a:t>
            </a:r>
            <a:r>
              <a:rPr kumimoji="1" lang="ja-JP" altLang="en-US" sz="2400" dirty="0" smtClean="0"/>
              <a:t>の光パルスセレクターとは、ハイブリッドモード運転時に大強度のシングルパルス部のみを取り出すためのものである。</a:t>
            </a:r>
            <a:endParaRPr kumimoji="1" lang="ja-JP" altLang="en-US" sz="2400" dirty="0"/>
          </a:p>
        </p:txBody>
      </p:sp>
      <p:grpSp>
        <p:nvGrpSpPr>
          <p:cNvPr id="22" name="グループ化 21"/>
          <p:cNvGrpSpPr>
            <a:grpSpLocks/>
          </p:cNvGrpSpPr>
          <p:nvPr/>
        </p:nvGrpSpPr>
        <p:grpSpPr bwMode="auto">
          <a:xfrm>
            <a:off x="827584" y="4461617"/>
            <a:ext cx="2447925" cy="1655763"/>
            <a:chOff x="3563888" y="1700808"/>
            <a:chExt cx="2448272" cy="1656184"/>
          </a:xfrm>
        </p:grpSpPr>
        <p:sp>
          <p:nvSpPr>
            <p:cNvPr id="23" name="円/楕円 22"/>
            <p:cNvSpPr/>
            <p:nvPr/>
          </p:nvSpPr>
          <p:spPr>
            <a:xfrm>
              <a:off x="3924302" y="1988219"/>
              <a:ext cx="1800480" cy="1368773"/>
            </a:xfrm>
            <a:prstGeom prst="ellipse">
              <a:avLst/>
            </a:prstGeom>
            <a:noFill/>
            <a:ln w="1905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4" name="正方形/長方形 23"/>
            <p:cNvSpPr/>
            <p:nvPr/>
          </p:nvSpPr>
          <p:spPr>
            <a:xfrm>
              <a:off x="3563888" y="1700808"/>
              <a:ext cx="2448272" cy="10083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25" name="正方形/長方形 24"/>
          <p:cNvSpPr/>
          <p:nvPr/>
        </p:nvSpPr>
        <p:spPr>
          <a:xfrm>
            <a:off x="1979712" y="4149799"/>
            <a:ext cx="142875" cy="649288"/>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6" name="円/楕円 25"/>
          <p:cNvSpPr/>
          <p:nvPr/>
        </p:nvSpPr>
        <p:spPr>
          <a:xfrm>
            <a:off x="1188021" y="4750865"/>
            <a:ext cx="1800225" cy="136842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27" name="直線コネクタ 26"/>
          <p:cNvCxnSpPr/>
          <p:nvPr/>
        </p:nvCxnSpPr>
        <p:spPr>
          <a:xfrm>
            <a:off x="3780408" y="4943301"/>
            <a:ext cx="1800225" cy="0"/>
          </a:xfrm>
          <a:prstGeom prst="line">
            <a:avLst/>
          </a:prstGeom>
          <a:ln w="254000">
            <a:solidFill>
              <a:srgbClr val="FFC000"/>
            </a:solidFill>
          </a:ln>
        </p:spPr>
        <p:style>
          <a:lnRef idx="1">
            <a:schemeClr val="accent1"/>
          </a:lnRef>
          <a:fillRef idx="0">
            <a:schemeClr val="accent1"/>
          </a:fillRef>
          <a:effectRef idx="0">
            <a:schemeClr val="accent1"/>
          </a:effectRef>
          <a:fontRef idx="minor">
            <a:schemeClr val="tx1"/>
          </a:fontRef>
        </p:style>
      </p:cxnSp>
      <p:sp>
        <p:nvSpPr>
          <p:cNvPr id="28" name="正方形/長方形 27"/>
          <p:cNvSpPr/>
          <p:nvPr/>
        </p:nvSpPr>
        <p:spPr>
          <a:xfrm>
            <a:off x="6660133" y="4151139"/>
            <a:ext cx="144463" cy="936625"/>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29" name="直線コネクタ 28"/>
          <p:cNvCxnSpPr/>
          <p:nvPr/>
        </p:nvCxnSpPr>
        <p:spPr>
          <a:xfrm>
            <a:off x="3780408" y="5087764"/>
            <a:ext cx="424815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7596758" y="4943301"/>
            <a:ext cx="431800" cy="0"/>
          </a:xfrm>
          <a:prstGeom prst="line">
            <a:avLst/>
          </a:prstGeom>
          <a:ln w="254000">
            <a:solidFill>
              <a:srgbClr val="FFC000"/>
            </a:solidFill>
          </a:ln>
        </p:spPr>
        <p:style>
          <a:lnRef idx="1">
            <a:schemeClr val="accent1"/>
          </a:lnRef>
          <a:fillRef idx="0">
            <a:schemeClr val="accent1"/>
          </a:fillRef>
          <a:effectRef idx="0">
            <a:schemeClr val="accent1"/>
          </a:effectRef>
          <a:fontRef idx="minor">
            <a:schemeClr val="tx1"/>
          </a:fontRef>
        </p:style>
      </p:cxnSp>
      <p:sp>
        <p:nvSpPr>
          <p:cNvPr id="31" name="上カーブ矢印 30"/>
          <p:cNvSpPr/>
          <p:nvPr/>
        </p:nvSpPr>
        <p:spPr>
          <a:xfrm>
            <a:off x="3707904" y="5159652"/>
            <a:ext cx="4464496" cy="648072"/>
          </a:xfrm>
          <a:prstGeom prst="curvedUpArrow">
            <a:avLst/>
          </a:prstGeom>
          <a:noFill/>
          <a:ln>
            <a:solidFill>
              <a:schemeClr val="tx1"/>
            </a:solidFill>
          </a:ln>
          <a:scene3d>
            <a:camera prst="orthographicFront">
              <a:rot lat="1080000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sp>
        <p:nvSpPr>
          <p:cNvPr id="32" name="テキスト ボックス 11"/>
          <p:cNvSpPr txBox="1">
            <a:spLocks noChangeArrowheads="1"/>
          </p:cNvSpPr>
          <p:nvPr/>
        </p:nvSpPr>
        <p:spPr bwMode="auto">
          <a:xfrm>
            <a:off x="4931346" y="5375101"/>
            <a:ext cx="1944910" cy="369888"/>
          </a:xfrm>
          <a:prstGeom prst="rect">
            <a:avLst/>
          </a:prstGeom>
          <a:noFill/>
          <a:ln w="9525">
            <a:noFill/>
            <a:miter lim="800000"/>
            <a:headEnd/>
            <a:tailEnd/>
          </a:ln>
        </p:spPr>
        <p:txBody>
          <a:bodyPr wrap="square">
            <a:spAutoFit/>
          </a:bodyPr>
          <a:lstStyle/>
          <a:p>
            <a:r>
              <a:rPr lang="en-US" altLang="ja-JP" dirty="0"/>
              <a:t>624ns</a:t>
            </a:r>
            <a:r>
              <a:rPr lang="ja-JP" altLang="en-US" dirty="0"/>
              <a:t>で繰り返し</a:t>
            </a:r>
          </a:p>
        </p:txBody>
      </p:sp>
      <p:cxnSp>
        <p:nvCxnSpPr>
          <p:cNvPr id="33" name="直線コネクタ 32"/>
          <p:cNvCxnSpPr/>
          <p:nvPr/>
        </p:nvCxnSpPr>
        <p:spPr>
          <a:xfrm>
            <a:off x="6156896" y="3863801"/>
            <a:ext cx="0" cy="360363"/>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7307833" y="3863801"/>
            <a:ext cx="0" cy="360363"/>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p:nvPr/>
        </p:nvCxnSpPr>
        <p:spPr>
          <a:xfrm>
            <a:off x="6156896" y="4079701"/>
            <a:ext cx="1150937" cy="0"/>
          </a:xfrm>
          <a:prstGeom prst="straightConnector1">
            <a:avLst/>
          </a:prstGeom>
          <a:ln w="25400">
            <a:solidFill>
              <a:srgbClr val="0070C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6" name="テキスト ボックス 15"/>
          <p:cNvSpPr txBox="1">
            <a:spLocks noChangeArrowheads="1"/>
          </p:cNvSpPr>
          <p:nvPr/>
        </p:nvSpPr>
        <p:spPr bwMode="auto">
          <a:xfrm>
            <a:off x="5796533" y="3574876"/>
            <a:ext cx="2035175" cy="369888"/>
          </a:xfrm>
          <a:prstGeom prst="rect">
            <a:avLst/>
          </a:prstGeom>
          <a:noFill/>
          <a:ln w="9525">
            <a:noFill/>
            <a:miter lim="800000"/>
            <a:headEnd/>
            <a:tailEnd/>
          </a:ln>
        </p:spPr>
        <p:txBody>
          <a:bodyPr wrap="none">
            <a:spAutoFit/>
          </a:bodyPr>
          <a:lstStyle/>
          <a:p>
            <a:r>
              <a:rPr lang="ja-JP" altLang="en-US" b="1">
                <a:solidFill>
                  <a:srgbClr val="0070C0"/>
                </a:solidFill>
              </a:rPr>
              <a:t>ここだけを取り出す</a:t>
            </a:r>
          </a:p>
        </p:txBody>
      </p:sp>
      <p:sp>
        <p:nvSpPr>
          <p:cNvPr id="37" name="テキスト ボックス 16"/>
          <p:cNvSpPr txBox="1">
            <a:spLocks noChangeArrowheads="1"/>
          </p:cNvSpPr>
          <p:nvPr/>
        </p:nvSpPr>
        <p:spPr bwMode="auto">
          <a:xfrm>
            <a:off x="948308" y="6167264"/>
            <a:ext cx="2184400" cy="646112"/>
          </a:xfrm>
          <a:prstGeom prst="rect">
            <a:avLst/>
          </a:prstGeom>
          <a:noFill/>
          <a:ln w="9525">
            <a:noFill/>
            <a:miter lim="800000"/>
            <a:headEnd/>
            <a:tailEnd/>
          </a:ln>
        </p:spPr>
        <p:txBody>
          <a:bodyPr wrap="none">
            <a:spAutoFit/>
          </a:bodyPr>
          <a:lstStyle/>
          <a:p>
            <a:pPr algn="ctr"/>
            <a:r>
              <a:rPr lang="ja-JP" altLang="en-US" dirty="0"/>
              <a:t>ハイブリッドモードの</a:t>
            </a:r>
            <a:endParaRPr lang="en-US" altLang="ja-JP" dirty="0"/>
          </a:p>
          <a:p>
            <a:pPr algn="ctr"/>
            <a:r>
              <a:rPr lang="ja-JP" altLang="en-US" dirty="0"/>
              <a:t>電子フィルパターン</a:t>
            </a:r>
          </a:p>
        </p:txBody>
      </p:sp>
      <p:sp>
        <p:nvSpPr>
          <p:cNvPr id="38" name="テキスト ボックス 17"/>
          <p:cNvSpPr txBox="1">
            <a:spLocks noChangeArrowheads="1"/>
          </p:cNvSpPr>
          <p:nvPr/>
        </p:nvSpPr>
        <p:spPr bwMode="auto">
          <a:xfrm>
            <a:off x="3996308" y="6240289"/>
            <a:ext cx="3425825" cy="368300"/>
          </a:xfrm>
          <a:prstGeom prst="rect">
            <a:avLst/>
          </a:prstGeom>
          <a:noFill/>
          <a:ln w="9525">
            <a:noFill/>
            <a:miter lim="800000"/>
            <a:headEnd/>
            <a:tailEnd/>
          </a:ln>
        </p:spPr>
        <p:txBody>
          <a:bodyPr wrap="none">
            <a:spAutoFit/>
          </a:bodyPr>
          <a:lstStyle/>
          <a:p>
            <a:r>
              <a:rPr lang="ja-JP" altLang="en-US"/>
              <a:t>ハイブリッドモードの発光パターン</a:t>
            </a:r>
          </a:p>
        </p:txBody>
      </p:sp>
      <p:sp>
        <p:nvSpPr>
          <p:cNvPr id="39" name="テキスト ボックス 18"/>
          <p:cNvSpPr txBox="1">
            <a:spLocks noChangeArrowheads="1"/>
          </p:cNvSpPr>
          <p:nvPr/>
        </p:nvSpPr>
        <p:spPr bwMode="auto">
          <a:xfrm>
            <a:off x="1547664" y="3707184"/>
            <a:ext cx="996950" cy="369888"/>
          </a:xfrm>
          <a:prstGeom prst="rect">
            <a:avLst/>
          </a:prstGeom>
          <a:noFill/>
          <a:ln w="9525">
            <a:noFill/>
            <a:miter lim="800000"/>
            <a:headEnd/>
            <a:tailEnd/>
          </a:ln>
        </p:spPr>
        <p:txBody>
          <a:bodyPr wrap="none">
            <a:spAutoFit/>
          </a:bodyPr>
          <a:lstStyle/>
          <a:p>
            <a:r>
              <a:rPr lang="en-US" altLang="ja-JP" dirty="0"/>
              <a:t>PF</a:t>
            </a:r>
            <a:r>
              <a:rPr lang="ja-JP" altLang="en-US" dirty="0"/>
              <a:t>リング</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円/楕円 2"/>
          <p:cNvSpPr/>
          <p:nvPr/>
        </p:nvSpPr>
        <p:spPr bwMode="auto">
          <a:xfrm>
            <a:off x="1763688" y="4797152"/>
            <a:ext cx="1800225" cy="1368425"/>
          </a:xfrm>
          <a:prstGeom prst="ellipse">
            <a:avLst/>
          </a:prstGeom>
          <a:noFill/>
          <a:ln w="1905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7" name="直線コネクタ 6"/>
          <p:cNvCxnSpPr/>
          <p:nvPr/>
        </p:nvCxnSpPr>
        <p:spPr>
          <a:xfrm>
            <a:off x="4140448" y="5372889"/>
            <a:ext cx="3311872" cy="327"/>
          </a:xfrm>
          <a:prstGeom prst="line">
            <a:avLst/>
          </a:prstGeom>
          <a:ln w="2540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4140448" y="5517352"/>
            <a:ext cx="424815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7956798" y="5372889"/>
            <a:ext cx="431800" cy="0"/>
          </a:xfrm>
          <a:prstGeom prst="line">
            <a:avLst/>
          </a:prstGeom>
          <a:ln w="254000">
            <a:solidFill>
              <a:srgbClr val="FFC000"/>
            </a:solidFill>
          </a:ln>
        </p:spPr>
        <p:style>
          <a:lnRef idx="1">
            <a:schemeClr val="accent1"/>
          </a:lnRef>
          <a:fillRef idx="0">
            <a:schemeClr val="accent1"/>
          </a:fillRef>
          <a:effectRef idx="0">
            <a:schemeClr val="accent1"/>
          </a:effectRef>
          <a:fontRef idx="minor">
            <a:schemeClr val="tx1"/>
          </a:fontRef>
        </p:style>
      </p:cxnSp>
      <p:sp>
        <p:nvSpPr>
          <p:cNvPr id="11" name="上カーブ矢印 10"/>
          <p:cNvSpPr/>
          <p:nvPr/>
        </p:nvSpPr>
        <p:spPr>
          <a:xfrm>
            <a:off x="4067944" y="5589240"/>
            <a:ext cx="4464496" cy="648072"/>
          </a:xfrm>
          <a:prstGeom prst="curvedUpArrow">
            <a:avLst/>
          </a:prstGeom>
          <a:noFill/>
          <a:ln>
            <a:solidFill>
              <a:schemeClr val="tx1"/>
            </a:solidFill>
          </a:ln>
          <a:scene3d>
            <a:camera prst="orthographicFront">
              <a:rot lat="1080000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sp>
        <p:nvSpPr>
          <p:cNvPr id="19466" name="テキスト ボックス 11"/>
          <p:cNvSpPr txBox="1">
            <a:spLocks noChangeArrowheads="1"/>
          </p:cNvSpPr>
          <p:nvPr/>
        </p:nvSpPr>
        <p:spPr bwMode="auto">
          <a:xfrm>
            <a:off x="5291386" y="5804689"/>
            <a:ext cx="1944910" cy="369888"/>
          </a:xfrm>
          <a:prstGeom prst="rect">
            <a:avLst/>
          </a:prstGeom>
          <a:noFill/>
          <a:ln w="9525">
            <a:noFill/>
            <a:miter lim="800000"/>
            <a:headEnd/>
            <a:tailEnd/>
          </a:ln>
        </p:spPr>
        <p:txBody>
          <a:bodyPr wrap="square">
            <a:spAutoFit/>
          </a:bodyPr>
          <a:lstStyle/>
          <a:p>
            <a:r>
              <a:rPr lang="en-US" altLang="ja-JP" dirty="0"/>
              <a:t>624ns</a:t>
            </a:r>
            <a:r>
              <a:rPr lang="ja-JP" altLang="en-US" dirty="0"/>
              <a:t>で繰り返し</a:t>
            </a:r>
          </a:p>
        </p:txBody>
      </p:sp>
      <p:sp>
        <p:nvSpPr>
          <p:cNvPr id="19471" name="テキスト ボックス 16"/>
          <p:cNvSpPr txBox="1">
            <a:spLocks noChangeArrowheads="1"/>
          </p:cNvSpPr>
          <p:nvPr/>
        </p:nvSpPr>
        <p:spPr bwMode="auto">
          <a:xfrm>
            <a:off x="-180528" y="5229200"/>
            <a:ext cx="1944217" cy="646331"/>
          </a:xfrm>
          <a:prstGeom prst="rect">
            <a:avLst/>
          </a:prstGeom>
          <a:noFill/>
          <a:ln w="9525">
            <a:noFill/>
            <a:miter lim="800000"/>
            <a:headEnd/>
            <a:tailEnd/>
          </a:ln>
        </p:spPr>
        <p:txBody>
          <a:bodyPr wrap="square">
            <a:spAutoFit/>
          </a:bodyPr>
          <a:lstStyle/>
          <a:p>
            <a:pPr algn="ctr"/>
            <a:r>
              <a:rPr lang="ja-JP" altLang="en-US" dirty="0" smtClean="0"/>
              <a:t>マルチバンチ</a:t>
            </a:r>
            <a:endParaRPr lang="en-US" altLang="ja-JP" dirty="0" smtClean="0"/>
          </a:p>
          <a:p>
            <a:pPr algn="ctr"/>
            <a:r>
              <a:rPr lang="ja-JP" altLang="en-US" dirty="0" smtClean="0"/>
              <a:t>モード</a:t>
            </a:r>
            <a:endParaRPr lang="ja-JP" altLang="en-US" dirty="0"/>
          </a:p>
        </p:txBody>
      </p:sp>
      <p:sp>
        <p:nvSpPr>
          <p:cNvPr id="19472" name="テキスト ボックス 17"/>
          <p:cNvSpPr txBox="1">
            <a:spLocks noChangeArrowheads="1"/>
          </p:cNvSpPr>
          <p:nvPr/>
        </p:nvSpPr>
        <p:spPr bwMode="auto">
          <a:xfrm>
            <a:off x="5508104" y="6309320"/>
            <a:ext cx="1569660" cy="369332"/>
          </a:xfrm>
          <a:prstGeom prst="rect">
            <a:avLst/>
          </a:prstGeom>
          <a:noFill/>
          <a:ln w="9525">
            <a:noFill/>
            <a:miter lim="800000"/>
            <a:headEnd/>
            <a:tailEnd/>
          </a:ln>
        </p:spPr>
        <p:txBody>
          <a:bodyPr wrap="none">
            <a:spAutoFit/>
          </a:bodyPr>
          <a:lstStyle/>
          <a:p>
            <a:r>
              <a:rPr lang="ja-JP" altLang="en-US" dirty="0" smtClean="0"/>
              <a:t>発光</a:t>
            </a:r>
            <a:r>
              <a:rPr lang="ja-JP" altLang="en-US" dirty="0"/>
              <a:t>パターン</a:t>
            </a:r>
          </a:p>
        </p:txBody>
      </p:sp>
      <p:sp>
        <p:nvSpPr>
          <p:cNvPr id="19473" name="テキスト ボックス 18"/>
          <p:cNvSpPr txBox="1">
            <a:spLocks noChangeArrowheads="1"/>
          </p:cNvSpPr>
          <p:nvPr/>
        </p:nvSpPr>
        <p:spPr bwMode="auto">
          <a:xfrm>
            <a:off x="1517754" y="6309320"/>
            <a:ext cx="2262158" cy="369332"/>
          </a:xfrm>
          <a:prstGeom prst="rect">
            <a:avLst/>
          </a:prstGeom>
          <a:noFill/>
          <a:ln w="9525">
            <a:noFill/>
            <a:miter lim="800000"/>
            <a:headEnd/>
            <a:tailEnd/>
          </a:ln>
        </p:spPr>
        <p:txBody>
          <a:bodyPr wrap="none">
            <a:spAutoFit/>
          </a:bodyPr>
          <a:lstStyle/>
          <a:p>
            <a:r>
              <a:rPr lang="ja-JP" altLang="en-US" dirty="0" smtClean="0"/>
              <a:t>電子フィルパターン</a:t>
            </a:r>
            <a:endParaRPr lang="ja-JP" altLang="en-US" dirty="0"/>
          </a:p>
        </p:txBody>
      </p:sp>
      <p:sp>
        <p:nvSpPr>
          <p:cNvPr id="20" name="Rectangle 2"/>
          <p:cNvSpPr txBox="1">
            <a:spLocks/>
          </p:cNvSpPr>
          <p:nvPr/>
        </p:nvSpPr>
        <p:spPr bwMode="auto">
          <a:xfrm>
            <a:off x="468313" y="433388"/>
            <a:ext cx="8183562" cy="763587"/>
          </a:xfrm>
          <a:prstGeom prst="rect">
            <a:avLst/>
          </a:prstGeom>
          <a:noFill/>
        </p:spPr>
        <p:txBody>
          <a:bodyPr anchor="b">
            <a:normAutofit/>
          </a:bodyPr>
          <a:lstStyle/>
          <a:p>
            <a:pPr algn="ctr">
              <a:defRPr/>
            </a:pPr>
            <a:endParaRPr lang="en-US" altLang="ja-JP" sz="3600" b="1" dirty="0">
              <a:solidFill>
                <a:srgbClr val="FF8D3E"/>
              </a:solidFill>
              <a:latin typeface="+mj-lt"/>
              <a:ea typeface="+mj-ea"/>
              <a:cs typeface="+mj-cs"/>
            </a:endParaRPr>
          </a:p>
        </p:txBody>
      </p:sp>
      <p:sp>
        <p:nvSpPr>
          <p:cNvPr id="19475" name="テキスト ボックス 20"/>
          <p:cNvSpPr txBox="1">
            <a:spLocks noChangeArrowheads="1"/>
          </p:cNvSpPr>
          <p:nvPr/>
        </p:nvSpPr>
        <p:spPr bwMode="auto">
          <a:xfrm>
            <a:off x="827584" y="1268760"/>
            <a:ext cx="7705725" cy="1477328"/>
          </a:xfrm>
          <a:prstGeom prst="rect">
            <a:avLst/>
          </a:prstGeom>
          <a:noFill/>
          <a:ln w="9525">
            <a:noFill/>
            <a:miter lim="800000"/>
            <a:headEnd/>
            <a:tailEnd/>
          </a:ln>
        </p:spPr>
        <p:txBody>
          <a:bodyPr>
            <a:spAutoFit/>
          </a:bodyPr>
          <a:lstStyle/>
          <a:p>
            <a:r>
              <a:rPr lang="en-US" altLang="ja-JP" sz="2400" dirty="0"/>
              <a:t>PF</a:t>
            </a:r>
            <a:r>
              <a:rPr lang="ja-JP" altLang="en-US" sz="2400" dirty="0"/>
              <a:t>では</a:t>
            </a:r>
            <a:r>
              <a:rPr lang="ja-JP" altLang="en-US" sz="2400" dirty="0" smtClean="0"/>
              <a:t>、時分割測定による動的な状態の測定のためのシングルバンチモードと静的な状態を調べるためのマルチバンチモードが用いられてきた。</a:t>
            </a:r>
            <a:endParaRPr lang="en-US" altLang="ja-JP" sz="2400" dirty="0" smtClean="0"/>
          </a:p>
          <a:p>
            <a:endParaRPr lang="en-US" altLang="ja-JP" dirty="0" smtClean="0"/>
          </a:p>
        </p:txBody>
      </p:sp>
      <p:sp>
        <p:nvSpPr>
          <p:cNvPr id="23" name="タイトル 1"/>
          <p:cNvSpPr txBox="1">
            <a:spLocks/>
          </p:cNvSpPr>
          <p:nvPr/>
        </p:nvSpPr>
        <p:spPr>
          <a:xfrm>
            <a:off x="755576" y="692696"/>
            <a:ext cx="8229600" cy="792088"/>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4000" b="1" i="0" u="none" strike="noStrike" kern="1200" cap="none" spc="0" normalizeH="0" baseline="0" noProof="0" dirty="0" smtClean="0">
                <a:ln>
                  <a:noFill/>
                </a:ln>
                <a:solidFill>
                  <a:srgbClr val="FF8D3E"/>
                </a:solidFill>
                <a:effectLst/>
                <a:uLnTx/>
                <a:uFillTx/>
                <a:latin typeface="+mj-lt"/>
                <a:ea typeface="+mj-ea"/>
                <a:cs typeface="+mj-cs"/>
              </a:rPr>
              <a:t>ハイブリッドモードとは</a:t>
            </a:r>
            <a:r>
              <a:rPr kumimoji="1" lang="en-US" altLang="ja-JP" sz="4000" b="1" i="0" u="none" strike="noStrike" kern="1200" cap="none" spc="0" normalizeH="0" baseline="0" noProof="0" dirty="0" smtClean="0">
                <a:ln>
                  <a:noFill/>
                </a:ln>
                <a:solidFill>
                  <a:srgbClr val="FF8D3E"/>
                </a:solidFill>
                <a:effectLst/>
                <a:uLnTx/>
                <a:uFillTx/>
                <a:latin typeface="+mj-lt"/>
                <a:ea typeface="+mj-ea"/>
                <a:cs typeface="+mj-cs"/>
              </a:rPr>
              <a:t>(1)</a:t>
            </a:r>
            <a:endParaRPr kumimoji="1" lang="en-US" altLang="ja-JP" sz="4000" b="1" i="0" u="none" strike="noStrike" kern="1200" cap="none" spc="0" normalizeH="0" baseline="0" noProof="0" dirty="0">
              <a:ln>
                <a:noFill/>
              </a:ln>
              <a:solidFill>
                <a:srgbClr val="FF8D3E"/>
              </a:solidFill>
              <a:effectLst/>
              <a:uLnTx/>
              <a:uFillTx/>
              <a:latin typeface="+mj-lt"/>
              <a:ea typeface="+mj-ea"/>
              <a:cs typeface="+mj-cs"/>
            </a:endParaRPr>
          </a:p>
        </p:txBody>
      </p:sp>
      <p:sp>
        <p:nvSpPr>
          <p:cNvPr id="27" name="正方形/長方形 26"/>
          <p:cNvSpPr/>
          <p:nvPr/>
        </p:nvSpPr>
        <p:spPr>
          <a:xfrm>
            <a:off x="2555354" y="2420888"/>
            <a:ext cx="142875" cy="649288"/>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8" name="円/楕円 27"/>
          <p:cNvSpPr/>
          <p:nvPr/>
        </p:nvSpPr>
        <p:spPr>
          <a:xfrm>
            <a:off x="1763663" y="3021954"/>
            <a:ext cx="1800225" cy="136842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9" name="テキスト ボックス 16"/>
          <p:cNvSpPr txBox="1">
            <a:spLocks noChangeArrowheads="1"/>
          </p:cNvSpPr>
          <p:nvPr/>
        </p:nvSpPr>
        <p:spPr bwMode="auto">
          <a:xfrm>
            <a:off x="-108521" y="3430741"/>
            <a:ext cx="1944217" cy="646331"/>
          </a:xfrm>
          <a:prstGeom prst="rect">
            <a:avLst/>
          </a:prstGeom>
          <a:noFill/>
          <a:ln w="9525">
            <a:noFill/>
            <a:miter lim="800000"/>
            <a:headEnd/>
            <a:tailEnd/>
          </a:ln>
        </p:spPr>
        <p:txBody>
          <a:bodyPr wrap="square">
            <a:spAutoFit/>
          </a:bodyPr>
          <a:lstStyle/>
          <a:p>
            <a:pPr algn="ctr"/>
            <a:r>
              <a:rPr lang="ja-JP" altLang="en-US" dirty="0" smtClean="0"/>
              <a:t>シングルバンチ</a:t>
            </a:r>
            <a:endParaRPr lang="en-US" altLang="ja-JP" dirty="0" smtClean="0"/>
          </a:p>
          <a:p>
            <a:pPr algn="ctr"/>
            <a:r>
              <a:rPr lang="ja-JP" altLang="en-US" dirty="0" smtClean="0"/>
              <a:t>モード</a:t>
            </a:r>
            <a:endParaRPr lang="ja-JP" altLang="en-US" dirty="0"/>
          </a:p>
        </p:txBody>
      </p:sp>
      <p:sp>
        <p:nvSpPr>
          <p:cNvPr id="31" name="正方形/長方形 30"/>
          <p:cNvSpPr/>
          <p:nvPr/>
        </p:nvSpPr>
        <p:spPr>
          <a:xfrm>
            <a:off x="7020173" y="2780527"/>
            <a:ext cx="144463" cy="936625"/>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32" name="直線コネクタ 31"/>
          <p:cNvCxnSpPr/>
          <p:nvPr/>
        </p:nvCxnSpPr>
        <p:spPr>
          <a:xfrm>
            <a:off x="4140448" y="3717152"/>
            <a:ext cx="424815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上カーブ矢印 33"/>
          <p:cNvSpPr/>
          <p:nvPr/>
        </p:nvSpPr>
        <p:spPr>
          <a:xfrm>
            <a:off x="4067944" y="3789040"/>
            <a:ext cx="4464496" cy="648072"/>
          </a:xfrm>
          <a:prstGeom prst="curvedUpArrow">
            <a:avLst/>
          </a:prstGeom>
          <a:noFill/>
          <a:ln>
            <a:solidFill>
              <a:schemeClr val="tx1"/>
            </a:solidFill>
          </a:ln>
          <a:scene3d>
            <a:camera prst="orthographicFront">
              <a:rot lat="1080000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sp>
        <p:nvSpPr>
          <p:cNvPr id="35" name="テキスト ボックス 11"/>
          <p:cNvSpPr txBox="1">
            <a:spLocks noChangeArrowheads="1"/>
          </p:cNvSpPr>
          <p:nvPr/>
        </p:nvSpPr>
        <p:spPr bwMode="auto">
          <a:xfrm>
            <a:off x="5291386" y="4004489"/>
            <a:ext cx="1944910" cy="369888"/>
          </a:xfrm>
          <a:prstGeom prst="rect">
            <a:avLst/>
          </a:prstGeom>
          <a:noFill/>
          <a:ln w="9525">
            <a:noFill/>
            <a:miter lim="800000"/>
            <a:headEnd/>
            <a:tailEnd/>
          </a:ln>
        </p:spPr>
        <p:txBody>
          <a:bodyPr wrap="square">
            <a:spAutoFit/>
          </a:bodyPr>
          <a:lstStyle/>
          <a:p>
            <a:r>
              <a:rPr lang="en-US" altLang="ja-JP" dirty="0"/>
              <a:t>624ns</a:t>
            </a:r>
            <a:r>
              <a:rPr lang="ja-JP" altLang="en-US" dirty="0"/>
              <a:t>で繰り返し</a:t>
            </a:r>
          </a:p>
        </p:txBody>
      </p:sp>
      <p:sp>
        <p:nvSpPr>
          <p:cNvPr id="37" name="正方形/長方形 36"/>
          <p:cNvSpPr/>
          <p:nvPr/>
        </p:nvSpPr>
        <p:spPr bwMode="auto">
          <a:xfrm>
            <a:off x="3059832" y="5301208"/>
            <a:ext cx="792088" cy="4075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 name="円/楕円 5"/>
          <p:cNvSpPr/>
          <p:nvPr/>
        </p:nvSpPr>
        <p:spPr>
          <a:xfrm>
            <a:off x="1733753" y="4796879"/>
            <a:ext cx="1800225" cy="136842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2"/>
          <p:cNvSpPr txBox="1">
            <a:spLocks/>
          </p:cNvSpPr>
          <p:nvPr/>
        </p:nvSpPr>
        <p:spPr bwMode="auto">
          <a:xfrm>
            <a:off x="468313" y="433388"/>
            <a:ext cx="8183562" cy="763587"/>
          </a:xfrm>
          <a:prstGeom prst="rect">
            <a:avLst/>
          </a:prstGeom>
          <a:noFill/>
        </p:spPr>
        <p:txBody>
          <a:bodyPr anchor="b">
            <a:normAutofit/>
          </a:bodyPr>
          <a:lstStyle/>
          <a:p>
            <a:pPr algn="ctr">
              <a:defRPr/>
            </a:pPr>
            <a:endParaRPr lang="en-US" altLang="ja-JP" sz="3600" b="1" dirty="0">
              <a:solidFill>
                <a:srgbClr val="FF8D3E"/>
              </a:solidFill>
              <a:latin typeface="+mj-lt"/>
              <a:ea typeface="+mj-ea"/>
              <a:cs typeface="+mj-cs"/>
            </a:endParaRPr>
          </a:p>
        </p:txBody>
      </p:sp>
      <p:sp>
        <p:nvSpPr>
          <p:cNvPr id="19475" name="テキスト ボックス 20"/>
          <p:cNvSpPr txBox="1">
            <a:spLocks noChangeArrowheads="1"/>
          </p:cNvSpPr>
          <p:nvPr/>
        </p:nvSpPr>
        <p:spPr bwMode="auto">
          <a:xfrm>
            <a:off x="827584" y="1268760"/>
            <a:ext cx="7705725" cy="2954655"/>
          </a:xfrm>
          <a:prstGeom prst="rect">
            <a:avLst/>
          </a:prstGeom>
          <a:noFill/>
          <a:ln w="9525">
            <a:noFill/>
            <a:miter lim="800000"/>
            <a:headEnd/>
            <a:tailEnd/>
          </a:ln>
        </p:spPr>
        <p:txBody>
          <a:bodyPr>
            <a:spAutoFit/>
          </a:bodyPr>
          <a:lstStyle/>
          <a:p>
            <a:r>
              <a:rPr lang="ja-JP" altLang="en-US" sz="2400" dirty="0" smtClean="0"/>
              <a:t>シングルバンチモードでは、一つのバンチにすべての電子を詰め込むため、</a:t>
            </a:r>
            <a:r>
              <a:rPr lang="en-US" altLang="ja-JP" sz="2400" dirty="0" smtClean="0"/>
              <a:t>50mA</a:t>
            </a:r>
            <a:r>
              <a:rPr lang="ja-JP" altLang="en-US" sz="2400" dirty="0" smtClean="0"/>
              <a:t>程度が限界である。それに対して、マルチバンチモードでは広範囲のバンチに電子を入れることにより、</a:t>
            </a:r>
            <a:r>
              <a:rPr lang="en-US" altLang="ja-JP" sz="2400" dirty="0" smtClean="0"/>
              <a:t>450mA</a:t>
            </a:r>
            <a:r>
              <a:rPr lang="ja-JP" altLang="en-US" sz="2400" dirty="0" smtClean="0"/>
              <a:t>の電流を蓄積することができる。そのため、時間平均光量は、約</a:t>
            </a:r>
            <a:r>
              <a:rPr lang="en-US" altLang="ja-JP" sz="2400" dirty="0" smtClean="0"/>
              <a:t>10</a:t>
            </a:r>
            <a:r>
              <a:rPr lang="ja-JP" altLang="en-US" sz="2400" dirty="0" smtClean="0"/>
              <a:t>倍違い、静的な測定をするには、シングルバンチモードは、あまり魅力的でない運転モードであった。</a:t>
            </a:r>
            <a:endParaRPr lang="en-US" altLang="ja-JP" sz="2400" dirty="0" smtClean="0"/>
          </a:p>
          <a:p>
            <a:endParaRPr lang="en-US" altLang="ja-JP" dirty="0" smtClean="0"/>
          </a:p>
        </p:txBody>
      </p:sp>
      <p:sp>
        <p:nvSpPr>
          <p:cNvPr id="23" name="タイトル 1"/>
          <p:cNvSpPr txBox="1">
            <a:spLocks/>
          </p:cNvSpPr>
          <p:nvPr/>
        </p:nvSpPr>
        <p:spPr>
          <a:xfrm>
            <a:off x="755576" y="692696"/>
            <a:ext cx="8229600" cy="792088"/>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4000" b="1" i="0" u="none" strike="noStrike" kern="1200" cap="none" spc="0" normalizeH="0" baseline="0" noProof="0" dirty="0" smtClean="0">
                <a:ln>
                  <a:noFill/>
                </a:ln>
                <a:solidFill>
                  <a:srgbClr val="FF8D3E"/>
                </a:solidFill>
                <a:effectLst/>
                <a:uLnTx/>
                <a:uFillTx/>
                <a:latin typeface="+mj-lt"/>
                <a:ea typeface="+mj-ea"/>
                <a:cs typeface="+mj-cs"/>
              </a:rPr>
              <a:t>ハイブリッドモードとは</a:t>
            </a:r>
            <a:r>
              <a:rPr kumimoji="1" lang="en-US" altLang="ja-JP" sz="4000" b="1" i="0" u="none" strike="noStrike" kern="1200" cap="none" spc="0" normalizeH="0" baseline="0" noProof="0" dirty="0" smtClean="0">
                <a:ln>
                  <a:noFill/>
                </a:ln>
                <a:solidFill>
                  <a:srgbClr val="FF8D3E"/>
                </a:solidFill>
                <a:effectLst/>
                <a:uLnTx/>
                <a:uFillTx/>
                <a:latin typeface="+mj-lt"/>
                <a:ea typeface="+mj-ea"/>
                <a:cs typeface="+mj-cs"/>
              </a:rPr>
              <a:t>(2)</a:t>
            </a:r>
            <a:endParaRPr kumimoji="1" lang="en-US" altLang="ja-JP" sz="4000" b="1" i="0" u="none" strike="noStrike" kern="1200" cap="none" spc="0" normalizeH="0" baseline="0" noProof="0" dirty="0">
              <a:ln>
                <a:noFill/>
              </a:ln>
              <a:solidFill>
                <a:srgbClr val="FF8D3E"/>
              </a:solidFill>
              <a:effectLst/>
              <a:uLnTx/>
              <a:uFillTx/>
              <a:latin typeface="+mj-lt"/>
              <a:ea typeface="+mj-ea"/>
              <a:cs typeface="+mj-cs"/>
            </a:endParaRPr>
          </a:p>
        </p:txBody>
      </p:sp>
      <p:graphicFrame>
        <p:nvGraphicFramePr>
          <p:cNvPr id="24" name="表 23"/>
          <p:cNvGraphicFramePr>
            <a:graphicFrameLocks noGrp="1"/>
          </p:cNvGraphicFramePr>
          <p:nvPr/>
        </p:nvGraphicFramePr>
        <p:xfrm>
          <a:off x="1835696" y="4365104"/>
          <a:ext cx="6096000" cy="2199640"/>
        </p:xfrm>
        <a:graphic>
          <a:graphicData uri="http://schemas.openxmlformats.org/drawingml/2006/table">
            <a:tbl>
              <a:tblPr firstRow="1" bandRow="1">
                <a:tableStyleId>{5C22544A-7EE6-4342-B048-85BDC9FD1C3A}</a:tableStyleId>
              </a:tblPr>
              <a:tblGrid>
                <a:gridCol w="2032000"/>
                <a:gridCol w="2432496"/>
                <a:gridCol w="1631504"/>
              </a:tblGrid>
              <a:tr h="370840">
                <a:tc>
                  <a:txBody>
                    <a:bodyPr/>
                    <a:lstStyle/>
                    <a:p>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シングルバンチ</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モード</a:t>
                      </a:r>
                    </a:p>
                    <a:p>
                      <a:endParaRPr kumimoji="1" lang="ja-JP" altLang="en-US" dirty="0"/>
                    </a:p>
                  </a:txBody>
                  <a:tcPr/>
                </a:tc>
                <a:tc>
                  <a:txBody>
                    <a:bodyPr/>
                    <a:lstStyle/>
                    <a:p>
                      <a:r>
                        <a:rPr kumimoji="1" lang="ja-JP" altLang="en-US" dirty="0" smtClean="0"/>
                        <a:t>マルチバンチ</a:t>
                      </a:r>
                      <a:endParaRPr kumimoji="1" lang="en-US" altLang="ja-JP" dirty="0" smtClean="0"/>
                    </a:p>
                    <a:p>
                      <a:r>
                        <a:rPr kumimoji="1" lang="ja-JP" altLang="en-US" dirty="0" smtClean="0"/>
                        <a:t>モード</a:t>
                      </a:r>
                      <a:endParaRPr kumimoji="1" lang="ja-JP" altLang="en-US" dirty="0"/>
                    </a:p>
                  </a:txBody>
                  <a:tcPr/>
                </a:tc>
              </a:tr>
              <a:tr h="370840">
                <a:tc>
                  <a:txBody>
                    <a:bodyPr/>
                    <a:lstStyle/>
                    <a:p>
                      <a:r>
                        <a:rPr kumimoji="1" lang="ja-JP" altLang="en-US" dirty="0" smtClean="0"/>
                        <a:t>電流値</a:t>
                      </a:r>
                      <a:endParaRPr kumimoji="1" lang="ja-JP" altLang="en-US" dirty="0"/>
                    </a:p>
                  </a:txBody>
                  <a:tcPr/>
                </a:tc>
                <a:tc>
                  <a:txBody>
                    <a:bodyPr/>
                    <a:lstStyle/>
                    <a:p>
                      <a:r>
                        <a:rPr kumimoji="1" lang="en-US" altLang="ja-JP" dirty="0" smtClean="0"/>
                        <a:t>50mA</a:t>
                      </a:r>
                      <a:endParaRPr kumimoji="1" lang="ja-JP" altLang="en-US" dirty="0"/>
                    </a:p>
                  </a:txBody>
                  <a:tcPr/>
                </a:tc>
                <a:tc>
                  <a:txBody>
                    <a:bodyPr/>
                    <a:lstStyle/>
                    <a:p>
                      <a:r>
                        <a:rPr kumimoji="1" lang="en-US" altLang="ja-JP" dirty="0" smtClean="0"/>
                        <a:t>450mA</a:t>
                      </a:r>
                      <a:endParaRPr kumimoji="1" lang="ja-JP" altLang="en-US" dirty="0"/>
                    </a:p>
                  </a:txBody>
                  <a:tcPr/>
                </a:tc>
              </a:tr>
              <a:tr h="370840">
                <a:tc>
                  <a:txBody>
                    <a:bodyPr/>
                    <a:lstStyle/>
                    <a:p>
                      <a:r>
                        <a:rPr kumimoji="1" lang="ja-JP" altLang="en-US" dirty="0" smtClean="0"/>
                        <a:t>パルス特性</a:t>
                      </a:r>
                      <a:endParaRPr kumimoji="1" lang="ja-JP" altLang="en-US" dirty="0"/>
                    </a:p>
                  </a:txBody>
                  <a:tcPr/>
                </a:tc>
                <a:tc>
                  <a:txBody>
                    <a:bodyPr/>
                    <a:lstStyle/>
                    <a:p>
                      <a:r>
                        <a:rPr kumimoji="1" lang="ja-JP" altLang="en-US" dirty="0" smtClean="0"/>
                        <a:t>パルス幅　</a:t>
                      </a:r>
                      <a:r>
                        <a:rPr kumimoji="1" lang="en-US" altLang="ja-JP" dirty="0" smtClean="0"/>
                        <a:t>100ps</a:t>
                      </a:r>
                      <a:r>
                        <a:rPr kumimoji="1" lang="ja-JP" altLang="en-US" dirty="0" smtClean="0"/>
                        <a:t>程度</a:t>
                      </a:r>
                      <a:endParaRPr kumimoji="1" lang="en-US" altLang="ja-JP" dirty="0" smtClean="0"/>
                    </a:p>
                    <a:p>
                      <a:r>
                        <a:rPr kumimoji="1" lang="ja-JP" altLang="en-US" dirty="0" smtClean="0"/>
                        <a:t>繰り返し　</a:t>
                      </a:r>
                      <a:r>
                        <a:rPr kumimoji="1" lang="en-US" altLang="ja-JP" dirty="0" smtClean="0"/>
                        <a:t>624ns</a:t>
                      </a:r>
                      <a:r>
                        <a:rPr kumimoji="1" lang="ja-JP" altLang="en-US" dirty="0" smtClean="0"/>
                        <a:t>間隔</a:t>
                      </a:r>
                      <a:endParaRPr kumimoji="1" lang="en-US" altLang="ja-JP" dirty="0" smtClean="0"/>
                    </a:p>
                    <a:p>
                      <a:r>
                        <a:rPr kumimoji="1" lang="ja-JP" altLang="en-US" dirty="0" smtClean="0"/>
                        <a:t>　　　　　</a:t>
                      </a:r>
                      <a:r>
                        <a:rPr kumimoji="1" lang="en-US" altLang="ja-JP" dirty="0" smtClean="0"/>
                        <a:t>(1.6MHz)</a:t>
                      </a:r>
                      <a:endParaRPr kumimoji="1" lang="ja-JP" altLang="en-US" dirty="0"/>
                    </a:p>
                  </a:txBody>
                  <a:tcPr/>
                </a:tc>
                <a:tc>
                  <a:txBody>
                    <a:bodyPr/>
                    <a:lstStyle/>
                    <a:p>
                      <a:r>
                        <a:rPr kumimoji="1" lang="en-US" altLang="ja-JP" dirty="0" smtClean="0"/>
                        <a:t>CW</a:t>
                      </a:r>
                      <a:r>
                        <a:rPr kumimoji="1" lang="ja-JP" altLang="en-US" dirty="0" smtClean="0"/>
                        <a:t>に近い</a:t>
                      </a:r>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2"/>
          <p:cNvSpPr txBox="1">
            <a:spLocks/>
          </p:cNvSpPr>
          <p:nvPr/>
        </p:nvSpPr>
        <p:spPr bwMode="auto">
          <a:xfrm>
            <a:off x="468313" y="433388"/>
            <a:ext cx="8183562" cy="763587"/>
          </a:xfrm>
          <a:prstGeom prst="rect">
            <a:avLst/>
          </a:prstGeom>
          <a:noFill/>
        </p:spPr>
        <p:txBody>
          <a:bodyPr anchor="b">
            <a:normAutofit/>
          </a:bodyPr>
          <a:lstStyle/>
          <a:p>
            <a:pPr algn="ctr">
              <a:defRPr/>
            </a:pPr>
            <a:endParaRPr lang="en-US" altLang="ja-JP" sz="3600" b="1" dirty="0">
              <a:solidFill>
                <a:srgbClr val="FF8D3E"/>
              </a:solidFill>
              <a:latin typeface="+mj-lt"/>
              <a:ea typeface="+mj-ea"/>
              <a:cs typeface="+mj-cs"/>
            </a:endParaRPr>
          </a:p>
        </p:txBody>
      </p:sp>
      <p:sp>
        <p:nvSpPr>
          <p:cNvPr id="19475" name="テキスト ボックス 20"/>
          <p:cNvSpPr txBox="1">
            <a:spLocks noChangeArrowheads="1"/>
          </p:cNvSpPr>
          <p:nvPr/>
        </p:nvSpPr>
        <p:spPr bwMode="auto">
          <a:xfrm>
            <a:off x="827088" y="1341438"/>
            <a:ext cx="7705725" cy="2585323"/>
          </a:xfrm>
          <a:prstGeom prst="rect">
            <a:avLst/>
          </a:prstGeom>
          <a:noFill/>
          <a:ln w="9525">
            <a:noFill/>
            <a:miter lim="800000"/>
            <a:headEnd/>
            <a:tailEnd/>
          </a:ln>
        </p:spPr>
        <p:txBody>
          <a:bodyPr>
            <a:spAutoFit/>
          </a:bodyPr>
          <a:lstStyle/>
          <a:p>
            <a:r>
              <a:rPr lang="ja-JP" altLang="en-US" sz="2400" dirty="0" smtClean="0"/>
              <a:t>そこで、</a:t>
            </a:r>
            <a:r>
              <a:rPr lang="en-US" altLang="ja-JP" sz="2400" dirty="0" smtClean="0"/>
              <a:t>PF</a:t>
            </a:r>
            <a:r>
              <a:rPr lang="ja-JP" altLang="en-US" sz="2400" dirty="0" smtClean="0"/>
              <a:t>では、ハイブリッドモードと言う、シングルバンチの半周とマルチバンチの半周を組み合わせたモードを試行することとなった。</a:t>
            </a:r>
            <a:endParaRPr lang="en-US" altLang="ja-JP" sz="2400" dirty="0" smtClean="0"/>
          </a:p>
          <a:p>
            <a:r>
              <a:rPr lang="ja-JP" altLang="en-US" sz="2400" dirty="0" smtClean="0"/>
              <a:t>これにより、電流値を</a:t>
            </a:r>
            <a:r>
              <a:rPr lang="en-US" altLang="ja-JP" sz="2400" dirty="0" smtClean="0"/>
              <a:t>450mA</a:t>
            </a:r>
            <a:r>
              <a:rPr lang="ja-JP" altLang="en-US" sz="2400" dirty="0" smtClean="0"/>
              <a:t>にしたまま、マルチバンチ部をチョップし、シングルバンチ部のみを取り出すことができれば、時分割測定も行うことができる。</a:t>
            </a:r>
            <a:endParaRPr lang="en-US" altLang="ja-JP" dirty="0"/>
          </a:p>
          <a:p>
            <a:endParaRPr lang="ja-JP" altLang="en-US" dirty="0"/>
          </a:p>
        </p:txBody>
      </p:sp>
      <p:sp>
        <p:nvSpPr>
          <p:cNvPr id="23" name="タイトル 1"/>
          <p:cNvSpPr txBox="1">
            <a:spLocks/>
          </p:cNvSpPr>
          <p:nvPr/>
        </p:nvSpPr>
        <p:spPr>
          <a:xfrm>
            <a:off x="755576" y="692696"/>
            <a:ext cx="8229600" cy="792088"/>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4000" b="1" i="0" u="none" strike="noStrike" kern="1200" cap="none" spc="0" normalizeH="0" baseline="0" noProof="0" dirty="0" smtClean="0">
                <a:ln>
                  <a:noFill/>
                </a:ln>
                <a:solidFill>
                  <a:srgbClr val="FF8D3E"/>
                </a:solidFill>
                <a:effectLst/>
                <a:uLnTx/>
                <a:uFillTx/>
                <a:latin typeface="+mj-lt"/>
                <a:ea typeface="+mj-ea"/>
                <a:cs typeface="+mj-cs"/>
              </a:rPr>
              <a:t>ハイブリッドモードとは</a:t>
            </a:r>
            <a:r>
              <a:rPr kumimoji="1" lang="en-US" altLang="ja-JP" sz="4000" b="1" i="0" u="none" strike="noStrike" kern="1200" cap="none" spc="0" normalizeH="0" baseline="0" noProof="0" dirty="0" smtClean="0">
                <a:ln>
                  <a:noFill/>
                </a:ln>
                <a:solidFill>
                  <a:srgbClr val="FF8D3E"/>
                </a:solidFill>
                <a:effectLst/>
                <a:uLnTx/>
                <a:uFillTx/>
                <a:latin typeface="+mj-lt"/>
                <a:ea typeface="+mj-ea"/>
                <a:cs typeface="+mj-cs"/>
              </a:rPr>
              <a:t>(3)</a:t>
            </a:r>
            <a:endParaRPr kumimoji="1" lang="en-US" altLang="ja-JP" sz="4000" b="1" i="0" u="none" strike="noStrike" kern="1200" cap="none" spc="0" normalizeH="0" baseline="0" noProof="0" dirty="0">
              <a:ln>
                <a:noFill/>
              </a:ln>
              <a:solidFill>
                <a:srgbClr val="FF8D3E"/>
              </a:solidFill>
              <a:effectLst/>
              <a:uLnTx/>
              <a:uFillTx/>
              <a:latin typeface="+mj-lt"/>
              <a:ea typeface="+mj-ea"/>
              <a:cs typeface="+mj-cs"/>
            </a:endParaRPr>
          </a:p>
        </p:txBody>
      </p:sp>
      <p:grpSp>
        <p:nvGrpSpPr>
          <p:cNvPr id="21" name="グループ化 20"/>
          <p:cNvGrpSpPr>
            <a:grpSpLocks/>
          </p:cNvGrpSpPr>
          <p:nvPr/>
        </p:nvGrpSpPr>
        <p:grpSpPr bwMode="auto">
          <a:xfrm>
            <a:off x="827584" y="4461617"/>
            <a:ext cx="2447925" cy="1655763"/>
            <a:chOff x="3563888" y="1700808"/>
            <a:chExt cx="2448272" cy="1656184"/>
          </a:xfrm>
        </p:grpSpPr>
        <p:sp>
          <p:nvSpPr>
            <p:cNvPr id="22" name="円/楕円 21"/>
            <p:cNvSpPr/>
            <p:nvPr/>
          </p:nvSpPr>
          <p:spPr>
            <a:xfrm>
              <a:off x="3924302" y="1988219"/>
              <a:ext cx="1800480" cy="1368773"/>
            </a:xfrm>
            <a:prstGeom prst="ellipse">
              <a:avLst/>
            </a:prstGeom>
            <a:noFill/>
            <a:ln w="1905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4" name="正方形/長方形 23"/>
            <p:cNvSpPr/>
            <p:nvPr/>
          </p:nvSpPr>
          <p:spPr>
            <a:xfrm>
              <a:off x="3563888" y="1700808"/>
              <a:ext cx="2448272" cy="10083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25" name="正方形/長方形 24"/>
          <p:cNvSpPr/>
          <p:nvPr/>
        </p:nvSpPr>
        <p:spPr>
          <a:xfrm>
            <a:off x="1979712" y="4149799"/>
            <a:ext cx="142875" cy="649288"/>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6" name="円/楕円 25"/>
          <p:cNvSpPr/>
          <p:nvPr/>
        </p:nvSpPr>
        <p:spPr>
          <a:xfrm>
            <a:off x="1188021" y="4750865"/>
            <a:ext cx="1800225" cy="136842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27" name="直線コネクタ 26"/>
          <p:cNvCxnSpPr/>
          <p:nvPr/>
        </p:nvCxnSpPr>
        <p:spPr>
          <a:xfrm>
            <a:off x="3780408" y="5076080"/>
            <a:ext cx="1800225" cy="0"/>
          </a:xfrm>
          <a:prstGeom prst="line">
            <a:avLst/>
          </a:prstGeom>
          <a:ln w="254000">
            <a:solidFill>
              <a:srgbClr val="FFC000"/>
            </a:solidFill>
          </a:ln>
        </p:spPr>
        <p:style>
          <a:lnRef idx="1">
            <a:schemeClr val="accent1"/>
          </a:lnRef>
          <a:fillRef idx="0">
            <a:schemeClr val="accent1"/>
          </a:fillRef>
          <a:effectRef idx="0">
            <a:schemeClr val="accent1"/>
          </a:effectRef>
          <a:fontRef idx="minor">
            <a:schemeClr val="tx1"/>
          </a:fontRef>
        </p:style>
      </p:cxnSp>
      <p:sp>
        <p:nvSpPr>
          <p:cNvPr id="28" name="正方形/長方形 27"/>
          <p:cNvSpPr/>
          <p:nvPr/>
        </p:nvSpPr>
        <p:spPr>
          <a:xfrm>
            <a:off x="6660133" y="4283918"/>
            <a:ext cx="144463" cy="936625"/>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29" name="直線コネクタ 28"/>
          <p:cNvCxnSpPr/>
          <p:nvPr/>
        </p:nvCxnSpPr>
        <p:spPr>
          <a:xfrm>
            <a:off x="3780408" y="5220543"/>
            <a:ext cx="424815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7596758" y="5076080"/>
            <a:ext cx="431800" cy="0"/>
          </a:xfrm>
          <a:prstGeom prst="line">
            <a:avLst/>
          </a:prstGeom>
          <a:ln w="254000">
            <a:solidFill>
              <a:srgbClr val="FFC000"/>
            </a:solidFill>
          </a:ln>
        </p:spPr>
        <p:style>
          <a:lnRef idx="1">
            <a:schemeClr val="accent1"/>
          </a:lnRef>
          <a:fillRef idx="0">
            <a:schemeClr val="accent1"/>
          </a:fillRef>
          <a:effectRef idx="0">
            <a:schemeClr val="accent1"/>
          </a:effectRef>
          <a:fontRef idx="minor">
            <a:schemeClr val="tx1"/>
          </a:fontRef>
        </p:style>
      </p:cxnSp>
      <p:sp>
        <p:nvSpPr>
          <p:cNvPr id="31" name="上カーブ矢印 30"/>
          <p:cNvSpPr/>
          <p:nvPr/>
        </p:nvSpPr>
        <p:spPr>
          <a:xfrm>
            <a:off x="3707904" y="5292431"/>
            <a:ext cx="4464496" cy="648072"/>
          </a:xfrm>
          <a:prstGeom prst="curvedUpArrow">
            <a:avLst/>
          </a:prstGeom>
          <a:noFill/>
          <a:ln>
            <a:solidFill>
              <a:schemeClr val="tx1"/>
            </a:solidFill>
          </a:ln>
          <a:scene3d>
            <a:camera prst="orthographicFront">
              <a:rot lat="1080000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sp>
        <p:nvSpPr>
          <p:cNvPr id="32" name="テキスト ボックス 11"/>
          <p:cNvSpPr txBox="1">
            <a:spLocks noChangeArrowheads="1"/>
          </p:cNvSpPr>
          <p:nvPr/>
        </p:nvSpPr>
        <p:spPr bwMode="auto">
          <a:xfrm>
            <a:off x="4931346" y="5507880"/>
            <a:ext cx="1944910" cy="369888"/>
          </a:xfrm>
          <a:prstGeom prst="rect">
            <a:avLst/>
          </a:prstGeom>
          <a:noFill/>
          <a:ln w="9525">
            <a:noFill/>
            <a:miter lim="800000"/>
            <a:headEnd/>
            <a:tailEnd/>
          </a:ln>
        </p:spPr>
        <p:txBody>
          <a:bodyPr wrap="square">
            <a:spAutoFit/>
          </a:bodyPr>
          <a:lstStyle/>
          <a:p>
            <a:r>
              <a:rPr lang="en-US" altLang="ja-JP" dirty="0"/>
              <a:t>624ns</a:t>
            </a:r>
            <a:r>
              <a:rPr lang="ja-JP" altLang="en-US" dirty="0"/>
              <a:t>で繰り返し</a:t>
            </a:r>
          </a:p>
        </p:txBody>
      </p:sp>
      <p:cxnSp>
        <p:nvCxnSpPr>
          <p:cNvPr id="33" name="直線コネクタ 32"/>
          <p:cNvCxnSpPr/>
          <p:nvPr/>
        </p:nvCxnSpPr>
        <p:spPr>
          <a:xfrm>
            <a:off x="6156896" y="3996580"/>
            <a:ext cx="0" cy="360363"/>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7307833" y="3996580"/>
            <a:ext cx="0" cy="360363"/>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p:nvPr/>
        </p:nvCxnSpPr>
        <p:spPr>
          <a:xfrm>
            <a:off x="6156896" y="4212480"/>
            <a:ext cx="1150937" cy="0"/>
          </a:xfrm>
          <a:prstGeom prst="straightConnector1">
            <a:avLst/>
          </a:prstGeom>
          <a:ln w="25400">
            <a:solidFill>
              <a:srgbClr val="0070C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6" name="テキスト ボックス 15"/>
          <p:cNvSpPr txBox="1">
            <a:spLocks noChangeArrowheads="1"/>
          </p:cNvSpPr>
          <p:nvPr/>
        </p:nvSpPr>
        <p:spPr bwMode="auto">
          <a:xfrm>
            <a:off x="5796533" y="3707655"/>
            <a:ext cx="2035175" cy="369888"/>
          </a:xfrm>
          <a:prstGeom prst="rect">
            <a:avLst/>
          </a:prstGeom>
          <a:noFill/>
          <a:ln w="9525">
            <a:noFill/>
            <a:miter lim="800000"/>
            <a:headEnd/>
            <a:tailEnd/>
          </a:ln>
        </p:spPr>
        <p:txBody>
          <a:bodyPr wrap="none">
            <a:spAutoFit/>
          </a:bodyPr>
          <a:lstStyle/>
          <a:p>
            <a:r>
              <a:rPr lang="ja-JP" altLang="en-US" b="1">
                <a:solidFill>
                  <a:srgbClr val="0070C0"/>
                </a:solidFill>
              </a:rPr>
              <a:t>ここだけを取り出す</a:t>
            </a:r>
          </a:p>
        </p:txBody>
      </p:sp>
      <p:sp>
        <p:nvSpPr>
          <p:cNvPr id="37" name="テキスト ボックス 16"/>
          <p:cNvSpPr txBox="1">
            <a:spLocks noChangeArrowheads="1"/>
          </p:cNvSpPr>
          <p:nvPr/>
        </p:nvSpPr>
        <p:spPr bwMode="auto">
          <a:xfrm>
            <a:off x="948308" y="6167264"/>
            <a:ext cx="2184400" cy="646112"/>
          </a:xfrm>
          <a:prstGeom prst="rect">
            <a:avLst/>
          </a:prstGeom>
          <a:noFill/>
          <a:ln w="9525">
            <a:noFill/>
            <a:miter lim="800000"/>
            <a:headEnd/>
            <a:tailEnd/>
          </a:ln>
        </p:spPr>
        <p:txBody>
          <a:bodyPr wrap="none">
            <a:spAutoFit/>
          </a:bodyPr>
          <a:lstStyle/>
          <a:p>
            <a:pPr algn="ctr"/>
            <a:r>
              <a:rPr lang="ja-JP" altLang="en-US" dirty="0"/>
              <a:t>ハイブリッドモードの</a:t>
            </a:r>
            <a:endParaRPr lang="en-US" altLang="ja-JP" dirty="0"/>
          </a:p>
          <a:p>
            <a:pPr algn="ctr"/>
            <a:r>
              <a:rPr lang="ja-JP" altLang="en-US" dirty="0"/>
              <a:t>電子フィルパターン</a:t>
            </a:r>
          </a:p>
        </p:txBody>
      </p:sp>
      <p:sp>
        <p:nvSpPr>
          <p:cNvPr id="38" name="テキスト ボックス 17"/>
          <p:cNvSpPr txBox="1">
            <a:spLocks noChangeArrowheads="1"/>
          </p:cNvSpPr>
          <p:nvPr/>
        </p:nvSpPr>
        <p:spPr bwMode="auto">
          <a:xfrm>
            <a:off x="3996308" y="6373068"/>
            <a:ext cx="3425825" cy="368300"/>
          </a:xfrm>
          <a:prstGeom prst="rect">
            <a:avLst/>
          </a:prstGeom>
          <a:noFill/>
          <a:ln w="9525">
            <a:noFill/>
            <a:miter lim="800000"/>
            <a:headEnd/>
            <a:tailEnd/>
          </a:ln>
        </p:spPr>
        <p:txBody>
          <a:bodyPr wrap="none">
            <a:spAutoFit/>
          </a:bodyPr>
          <a:lstStyle/>
          <a:p>
            <a:r>
              <a:rPr lang="ja-JP" altLang="en-US"/>
              <a:t>ハイブリッドモードの発光パターン</a:t>
            </a:r>
          </a:p>
        </p:txBody>
      </p:sp>
      <p:sp>
        <p:nvSpPr>
          <p:cNvPr id="39" name="テキスト ボックス 18"/>
          <p:cNvSpPr txBox="1">
            <a:spLocks noChangeArrowheads="1"/>
          </p:cNvSpPr>
          <p:nvPr/>
        </p:nvSpPr>
        <p:spPr bwMode="auto">
          <a:xfrm>
            <a:off x="1547664" y="3707184"/>
            <a:ext cx="996950" cy="369888"/>
          </a:xfrm>
          <a:prstGeom prst="rect">
            <a:avLst/>
          </a:prstGeom>
          <a:noFill/>
          <a:ln w="9525">
            <a:noFill/>
            <a:miter lim="800000"/>
            <a:headEnd/>
            <a:tailEnd/>
          </a:ln>
        </p:spPr>
        <p:txBody>
          <a:bodyPr wrap="none">
            <a:spAutoFit/>
          </a:bodyPr>
          <a:lstStyle/>
          <a:p>
            <a:r>
              <a:rPr lang="en-US" altLang="ja-JP" dirty="0"/>
              <a:t>PF</a:t>
            </a:r>
            <a:r>
              <a:rPr lang="ja-JP" altLang="en-US" dirty="0"/>
              <a:t>リング</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2"/>
          <p:cNvSpPr txBox="1">
            <a:spLocks/>
          </p:cNvSpPr>
          <p:nvPr/>
        </p:nvSpPr>
        <p:spPr bwMode="auto">
          <a:xfrm>
            <a:off x="468313" y="433388"/>
            <a:ext cx="8183562" cy="763587"/>
          </a:xfrm>
          <a:prstGeom prst="rect">
            <a:avLst/>
          </a:prstGeom>
          <a:noFill/>
        </p:spPr>
        <p:txBody>
          <a:bodyPr anchor="b">
            <a:normAutofit/>
          </a:bodyPr>
          <a:lstStyle/>
          <a:p>
            <a:pPr algn="ctr">
              <a:defRPr/>
            </a:pPr>
            <a:endParaRPr lang="en-US" altLang="ja-JP" sz="3600" b="1" dirty="0">
              <a:solidFill>
                <a:srgbClr val="FF8D3E"/>
              </a:solidFill>
              <a:latin typeface="+mj-lt"/>
              <a:ea typeface="+mj-ea"/>
              <a:cs typeface="+mj-cs"/>
            </a:endParaRPr>
          </a:p>
        </p:txBody>
      </p:sp>
      <p:sp>
        <p:nvSpPr>
          <p:cNvPr id="19475" name="テキスト ボックス 20"/>
          <p:cNvSpPr txBox="1">
            <a:spLocks noChangeArrowheads="1"/>
          </p:cNvSpPr>
          <p:nvPr/>
        </p:nvSpPr>
        <p:spPr bwMode="auto">
          <a:xfrm>
            <a:off x="827088" y="1341438"/>
            <a:ext cx="7705725" cy="738664"/>
          </a:xfrm>
          <a:prstGeom prst="rect">
            <a:avLst/>
          </a:prstGeom>
          <a:noFill/>
          <a:ln w="9525">
            <a:noFill/>
            <a:miter lim="800000"/>
            <a:headEnd/>
            <a:tailEnd/>
          </a:ln>
        </p:spPr>
        <p:txBody>
          <a:bodyPr>
            <a:spAutoFit/>
          </a:bodyPr>
          <a:lstStyle/>
          <a:p>
            <a:r>
              <a:rPr lang="ja-JP" altLang="en-US" sz="2400" dirty="0" smtClean="0"/>
              <a:t>シングルバンチ部のみを取り出す方法は</a:t>
            </a:r>
            <a:r>
              <a:rPr lang="en-US" altLang="ja-JP" sz="2400" dirty="0" smtClean="0"/>
              <a:t>2</a:t>
            </a:r>
            <a:r>
              <a:rPr lang="ja-JP" altLang="en-US" sz="2400" dirty="0" smtClean="0"/>
              <a:t>通りある。</a:t>
            </a:r>
            <a:endParaRPr lang="en-US" altLang="ja-JP" dirty="0"/>
          </a:p>
          <a:p>
            <a:endParaRPr lang="ja-JP" altLang="en-US" dirty="0"/>
          </a:p>
        </p:txBody>
      </p:sp>
      <p:sp>
        <p:nvSpPr>
          <p:cNvPr id="23" name="タイトル 1"/>
          <p:cNvSpPr txBox="1">
            <a:spLocks/>
          </p:cNvSpPr>
          <p:nvPr/>
        </p:nvSpPr>
        <p:spPr>
          <a:xfrm>
            <a:off x="755576" y="692696"/>
            <a:ext cx="8229600" cy="792088"/>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z="4000" b="1" dirty="0" smtClean="0">
                <a:solidFill>
                  <a:srgbClr val="FF8D3E"/>
                </a:solidFill>
                <a:latin typeface="+mj-lt"/>
                <a:ea typeface="+mj-ea"/>
                <a:cs typeface="+mj-cs"/>
              </a:rPr>
              <a:t>光パルスセレクターとは</a:t>
            </a:r>
            <a:r>
              <a:rPr kumimoji="1" lang="en-US" altLang="ja-JP" sz="4000" b="1" i="0" u="none" strike="noStrike" kern="1200" cap="none" spc="0" normalizeH="0" baseline="0" noProof="0" dirty="0" smtClean="0">
                <a:ln>
                  <a:noFill/>
                </a:ln>
                <a:solidFill>
                  <a:srgbClr val="FF8D3E"/>
                </a:solidFill>
                <a:effectLst/>
                <a:uLnTx/>
                <a:uFillTx/>
                <a:latin typeface="+mj-lt"/>
                <a:ea typeface="+mj-ea"/>
                <a:cs typeface="+mj-cs"/>
              </a:rPr>
              <a:t>(</a:t>
            </a:r>
            <a:r>
              <a:rPr lang="en-US" altLang="ja-JP" sz="4000" b="1" dirty="0" smtClean="0">
                <a:solidFill>
                  <a:srgbClr val="FF8D3E"/>
                </a:solidFill>
                <a:latin typeface="+mj-lt"/>
                <a:ea typeface="+mj-ea"/>
                <a:cs typeface="+mj-cs"/>
              </a:rPr>
              <a:t>2</a:t>
            </a:r>
            <a:r>
              <a:rPr kumimoji="1" lang="en-US" altLang="ja-JP" sz="4000" b="1" i="0" u="none" strike="noStrike" kern="1200" cap="none" spc="0" normalizeH="0" baseline="0" noProof="0" dirty="0" smtClean="0">
                <a:ln>
                  <a:noFill/>
                </a:ln>
                <a:solidFill>
                  <a:srgbClr val="FF8D3E"/>
                </a:solidFill>
                <a:effectLst/>
                <a:uLnTx/>
                <a:uFillTx/>
                <a:latin typeface="+mj-lt"/>
                <a:ea typeface="+mj-ea"/>
                <a:cs typeface="+mj-cs"/>
              </a:rPr>
              <a:t>)</a:t>
            </a:r>
            <a:endParaRPr kumimoji="1" lang="en-US" altLang="ja-JP" sz="4000" b="1" i="0" u="none" strike="noStrike" kern="1200" cap="none" spc="0" normalizeH="0" baseline="0" noProof="0" dirty="0">
              <a:ln>
                <a:noFill/>
              </a:ln>
              <a:solidFill>
                <a:srgbClr val="FF8D3E"/>
              </a:solidFill>
              <a:effectLst/>
              <a:uLnTx/>
              <a:uFillTx/>
              <a:latin typeface="+mj-lt"/>
              <a:ea typeface="+mj-ea"/>
              <a:cs typeface="+mj-cs"/>
            </a:endParaRPr>
          </a:p>
        </p:txBody>
      </p:sp>
      <p:sp>
        <p:nvSpPr>
          <p:cNvPr id="50" name="Text Box 5"/>
          <p:cNvSpPr txBox="1">
            <a:spLocks noChangeArrowheads="1"/>
          </p:cNvSpPr>
          <p:nvPr/>
        </p:nvSpPr>
        <p:spPr bwMode="auto">
          <a:xfrm>
            <a:off x="467544" y="1772816"/>
            <a:ext cx="3599631" cy="396875"/>
          </a:xfrm>
          <a:prstGeom prst="rect">
            <a:avLst/>
          </a:prstGeom>
          <a:noFill/>
          <a:ln w="9525">
            <a:noFill/>
            <a:miter lim="800000"/>
            <a:headEnd/>
            <a:tailEnd/>
          </a:ln>
          <a:effectLst/>
        </p:spPr>
        <p:txBody>
          <a:bodyPr wrap="square">
            <a:spAutoFit/>
          </a:bodyPr>
          <a:lstStyle/>
          <a:p>
            <a:r>
              <a:rPr lang="en-US" altLang="ja-JP" sz="2000" b="1" dirty="0" smtClean="0"/>
              <a:t>①”</a:t>
            </a:r>
            <a:r>
              <a:rPr lang="ja-JP" altLang="en-US" sz="2000" b="1" dirty="0" smtClean="0"/>
              <a:t>信号</a:t>
            </a:r>
            <a:r>
              <a:rPr lang="en-US" altLang="ja-JP" sz="2000" b="1" dirty="0" smtClean="0"/>
              <a:t>”</a:t>
            </a:r>
            <a:r>
              <a:rPr lang="ja-JP" altLang="en-US" sz="2000" b="1" dirty="0" smtClean="0"/>
              <a:t>を選択</a:t>
            </a:r>
            <a:r>
              <a:rPr lang="ja-JP" altLang="en-US" sz="2000" b="1" dirty="0"/>
              <a:t>　</a:t>
            </a:r>
          </a:p>
        </p:txBody>
      </p:sp>
      <p:sp>
        <p:nvSpPr>
          <p:cNvPr id="51" name="Text Box 6"/>
          <p:cNvSpPr txBox="1">
            <a:spLocks noChangeArrowheads="1"/>
          </p:cNvSpPr>
          <p:nvPr/>
        </p:nvSpPr>
        <p:spPr bwMode="auto">
          <a:xfrm>
            <a:off x="4716463" y="1844253"/>
            <a:ext cx="4104009" cy="400110"/>
          </a:xfrm>
          <a:prstGeom prst="rect">
            <a:avLst/>
          </a:prstGeom>
          <a:noFill/>
          <a:ln w="9525">
            <a:noFill/>
            <a:miter lim="800000"/>
            <a:headEnd/>
            <a:tailEnd/>
          </a:ln>
          <a:effectLst/>
        </p:spPr>
        <p:txBody>
          <a:bodyPr wrap="square">
            <a:spAutoFit/>
          </a:bodyPr>
          <a:lstStyle/>
          <a:p>
            <a:r>
              <a:rPr lang="en-US" altLang="ja-JP" sz="2000" b="1" dirty="0" smtClean="0"/>
              <a:t>②”</a:t>
            </a:r>
            <a:r>
              <a:rPr lang="ja-JP" altLang="en-US" sz="2000" b="1" dirty="0" smtClean="0"/>
              <a:t>光</a:t>
            </a:r>
            <a:r>
              <a:rPr lang="en-US" altLang="ja-JP" sz="2000" b="1" dirty="0" smtClean="0"/>
              <a:t>”</a:t>
            </a:r>
            <a:r>
              <a:rPr lang="ja-JP" altLang="en-US" sz="2000" b="1" dirty="0" smtClean="0"/>
              <a:t>自体を選択</a:t>
            </a:r>
            <a:endParaRPr lang="ja-JP" altLang="en-US" sz="2000" b="1" dirty="0"/>
          </a:p>
        </p:txBody>
      </p:sp>
      <p:sp>
        <p:nvSpPr>
          <p:cNvPr id="52" name="Text Box 7"/>
          <p:cNvSpPr txBox="1">
            <a:spLocks noChangeArrowheads="1"/>
          </p:cNvSpPr>
          <p:nvPr/>
        </p:nvSpPr>
        <p:spPr bwMode="auto">
          <a:xfrm>
            <a:off x="0" y="4365203"/>
            <a:ext cx="4570482" cy="2585323"/>
          </a:xfrm>
          <a:prstGeom prst="rect">
            <a:avLst/>
          </a:prstGeom>
          <a:noFill/>
          <a:ln w="9525">
            <a:noFill/>
            <a:miter lim="800000"/>
            <a:headEnd/>
            <a:tailEnd/>
          </a:ln>
          <a:effectLst/>
        </p:spPr>
        <p:txBody>
          <a:bodyPr wrap="none">
            <a:spAutoFit/>
          </a:bodyPr>
          <a:lstStyle/>
          <a:p>
            <a:r>
              <a:rPr lang="ja-JP" altLang="en-US" dirty="0"/>
              <a:t>欠点　検出器に時間分解能が</a:t>
            </a:r>
            <a:r>
              <a:rPr lang="ja-JP" altLang="en-US" dirty="0" smtClean="0"/>
              <a:t>必要</a:t>
            </a:r>
            <a:endParaRPr lang="en-US" altLang="ja-JP" dirty="0" smtClean="0"/>
          </a:p>
          <a:p>
            <a:r>
              <a:rPr lang="en-US" altLang="ja-JP" b="1" dirty="0" smtClean="0">
                <a:solidFill>
                  <a:srgbClr val="0070C0"/>
                </a:solidFill>
              </a:rPr>
              <a:t>	</a:t>
            </a:r>
            <a:r>
              <a:rPr lang="ja-JP" altLang="en-US" b="1" dirty="0" smtClean="0">
                <a:solidFill>
                  <a:srgbClr val="0070C0"/>
                </a:solidFill>
              </a:rPr>
              <a:t>→長距離の</a:t>
            </a:r>
            <a:r>
              <a:rPr lang="en-US" altLang="ja-JP" b="1" dirty="0" smtClean="0">
                <a:solidFill>
                  <a:srgbClr val="0070C0"/>
                </a:solidFill>
              </a:rPr>
              <a:t>TOF</a:t>
            </a:r>
            <a:r>
              <a:rPr lang="ja-JP" altLang="en-US" b="1" dirty="0" smtClean="0">
                <a:solidFill>
                  <a:srgbClr val="0070C0"/>
                </a:solidFill>
              </a:rPr>
              <a:t>なども</a:t>
            </a:r>
            <a:endParaRPr lang="en-US" altLang="ja-JP" b="1" dirty="0" smtClean="0">
              <a:solidFill>
                <a:srgbClr val="0070C0"/>
              </a:solidFill>
            </a:endParaRPr>
          </a:p>
          <a:p>
            <a:r>
              <a:rPr lang="en-US" altLang="ja-JP" b="1" dirty="0" smtClean="0">
                <a:solidFill>
                  <a:srgbClr val="0070C0"/>
                </a:solidFill>
              </a:rPr>
              <a:t>	</a:t>
            </a:r>
            <a:r>
              <a:rPr lang="ja-JP" altLang="en-US" b="1" dirty="0" smtClean="0">
                <a:solidFill>
                  <a:srgbClr val="0070C0"/>
                </a:solidFill>
              </a:rPr>
              <a:t>　測定できない　</a:t>
            </a:r>
          </a:p>
          <a:p>
            <a:r>
              <a:rPr lang="ja-JP" altLang="en-US" dirty="0"/>
              <a:t>　　　</a:t>
            </a:r>
            <a:r>
              <a:rPr lang="ja-JP" altLang="en-US" dirty="0" smtClean="0"/>
              <a:t>余分</a:t>
            </a:r>
            <a:r>
              <a:rPr lang="ja-JP" altLang="en-US" dirty="0"/>
              <a:t>に試料に</a:t>
            </a:r>
            <a:r>
              <a:rPr lang="en-US" altLang="ja-JP" dirty="0"/>
              <a:t>X</a:t>
            </a:r>
            <a:r>
              <a:rPr lang="ja-JP" altLang="en-US" dirty="0"/>
              <a:t>線が照射</a:t>
            </a:r>
            <a:r>
              <a:rPr lang="ja-JP" altLang="en-US" dirty="0" smtClean="0"/>
              <a:t>される</a:t>
            </a:r>
            <a:endParaRPr lang="en-US" altLang="ja-JP" dirty="0" smtClean="0"/>
          </a:p>
          <a:p>
            <a:r>
              <a:rPr lang="en-US" altLang="ja-JP" dirty="0" smtClean="0"/>
              <a:t>	</a:t>
            </a:r>
            <a:r>
              <a:rPr lang="ja-JP" altLang="en-US" b="1" dirty="0" smtClean="0">
                <a:solidFill>
                  <a:srgbClr val="0070C0"/>
                </a:solidFill>
              </a:rPr>
              <a:t>→長い緩和時間の現象は</a:t>
            </a:r>
            <a:endParaRPr lang="en-US" altLang="ja-JP" b="1" dirty="0" smtClean="0">
              <a:solidFill>
                <a:srgbClr val="0070C0"/>
              </a:solidFill>
            </a:endParaRPr>
          </a:p>
          <a:p>
            <a:r>
              <a:rPr lang="en-US" altLang="ja-JP" b="1" dirty="0" smtClean="0">
                <a:solidFill>
                  <a:srgbClr val="0070C0"/>
                </a:solidFill>
              </a:rPr>
              <a:t>	</a:t>
            </a:r>
            <a:r>
              <a:rPr lang="ja-JP" altLang="en-US" b="1" dirty="0" smtClean="0">
                <a:solidFill>
                  <a:srgbClr val="0070C0"/>
                </a:solidFill>
              </a:rPr>
              <a:t>　測定できない</a:t>
            </a:r>
            <a:r>
              <a:rPr lang="ja-JP" altLang="en-US" b="1" dirty="0">
                <a:solidFill>
                  <a:srgbClr val="0070C0"/>
                </a:solidFill>
              </a:rPr>
              <a:t>　</a:t>
            </a:r>
          </a:p>
          <a:p>
            <a:endParaRPr lang="ja-JP" altLang="en-US" dirty="0"/>
          </a:p>
          <a:p>
            <a:r>
              <a:rPr lang="ja-JP" altLang="en-US" dirty="0"/>
              <a:t>利点　高繰り返しや短時間ゲートに対応　</a:t>
            </a:r>
          </a:p>
          <a:p>
            <a:r>
              <a:rPr lang="ja-JP" altLang="en-US" dirty="0"/>
              <a:t>　　</a:t>
            </a:r>
          </a:p>
        </p:txBody>
      </p:sp>
      <p:sp>
        <p:nvSpPr>
          <p:cNvPr id="53" name="Text Box 8"/>
          <p:cNvSpPr txBox="1">
            <a:spLocks noChangeArrowheads="1"/>
          </p:cNvSpPr>
          <p:nvPr/>
        </p:nvSpPr>
        <p:spPr bwMode="auto">
          <a:xfrm>
            <a:off x="4427538" y="4220741"/>
            <a:ext cx="4455066" cy="2308324"/>
          </a:xfrm>
          <a:prstGeom prst="rect">
            <a:avLst/>
          </a:prstGeom>
          <a:noFill/>
          <a:ln w="9525">
            <a:noFill/>
            <a:miter lim="800000"/>
            <a:headEnd/>
            <a:tailEnd/>
          </a:ln>
          <a:effectLst/>
        </p:spPr>
        <p:txBody>
          <a:bodyPr wrap="none">
            <a:spAutoFit/>
          </a:bodyPr>
          <a:lstStyle/>
          <a:p>
            <a:r>
              <a:rPr lang="ja-JP" altLang="en-US" dirty="0"/>
              <a:t>欠点　</a:t>
            </a:r>
            <a:r>
              <a:rPr lang="ja-JP" altLang="en-US" b="1" dirty="0"/>
              <a:t>繰り返し周波数が低い</a:t>
            </a:r>
          </a:p>
          <a:p>
            <a:r>
              <a:rPr lang="ja-JP" altLang="en-US" dirty="0"/>
              <a:t>	従来の</a:t>
            </a:r>
            <a:r>
              <a:rPr lang="en-US" altLang="ja-JP" dirty="0"/>
              <a:t>X</a:t>
            </a:r>
            <a:r>
              <a:rPr lang="ja-JP" altLang="en-US" dirty="0"/>
              <a:t>線チョッパーでは数</a:t>
            </a:r>
            <a:r>
              <a:rPr lang="en-US" altLang="ja-JP" dirty="0"/>
              <a:t>kHz</a:t>
            </a:r>
          </a:p>
          <a:p>
            <a:endParaRPr lang="ja-JP" altLang="en-US" dirty="0"/>
          </a:p>
          <a:p>
            <a:r>
              <a:rPr lang="ja-JP" altLang="en-US" dirty="0"/>
              <a:t>利点　検出器に時間分解能は不必要</a:t>
            </a:r>
          </a:p>
          <a:p>
            <a:r>
              <a:rPr lang="ja-JP" altLang="en-US" dirty="0"/>
              <a:t>	</a:t>
            </a:r>
            <a:r>
              <a:rPr lang="ja-JP" altLang="en-US" b="1" dirty="0">
                <a:solidFill>
                  <a:srgbClr val="0070C0"/>
                </a:solidFill>
              </a:rPr>
              <a:t>→多くの測定法にそのまま</a:t>
            </a:r>
            <a:r>
              <a:rPr lang="ja-JP" altLang="en-US" b="1" dirty="0" smtClean="0">
                <a:solidFill>
                  <a:srgbClr val="0070C0"/>
                </a:solidFill>
              </a:rPr>
              <a:t>適応</a:t>
            </a:r>
            <a:endParaRPr lang="en-US" altLang="ja-JP" b="1" dirty="0" smtClean="0">
              <a:solidFill>
                <a:srgbClr val="0070C0"/>
              </a:solidFill>
            </a:endParaRPr>
          </a:p>
          <a:p>
            <a:endParaRPr lang="en-US" altLang="ja-JP" b="1" dirty="0" smtClean="0">
              <a:solidFill>
                <a:srgbClr val="FF0000"/>
              </a:solidFill>
            </a:endParaRPr>
          </a:p>
          <a:p>
            <a:r>
              <a:rPr lang="ja-JP" altLang="en-US" b="1" dirty="0" smtClean="0">
                <a:solidFill>
                  <a:srgbClr val="FF0000"/>
                </a:solidFill>
              </a:rPr>
              <a:t>　　　このタイプを開発した。</a:t>
            </a:r>
            <a:endParaRPr lang="en-US" altLang="ja-JP" b="1" dirty="0" smtClean="0">
              <a:solidFill>
                <a:srgbClr val="FF0000"/>
              </a:solidFill>
            </a:endParaRPr>
          </a:p>
          <a:p>
            <a:endParaRPr lang="ja-JP" altLang="en-US" b="1" dirty="0" smtClean="0">
              <a:solidFill>
                <a:srgbClr val="FF0000"/>
              </a:solidFill>
            </a:endParaRPr>
          </a:p>
        </p:txBody>
      </p:sp>
      <p:sp>
        <p:nvSpPr>
          <p:cNvPr id="55" name="Line 10"/>
          <p:cNvSpPr>
            <a:spLocks noChangeShapeType="1"/>
          </p:cNvSpPr>
          <p:nvPr/>
        </p:nvSpPr>
        <p:spPr bwMode="auto">
          <a:xfrm flipH="1">
            <a:off x="4283968" y="1915690"/>
            <a:ext cx="695" cy="4681661"/>
          </a:xfrm>
          <a:prstGeom prst="line">
            <a:avLst/>
          </a:prstGeom>
          <a:noFill/>
          <a:ln w="38100">
            <a:solidFill>
              <a:schemeClr val="bg2"/>
            </a:solidFill>
            <a:round/>
            <a:headEnd/>
            <a:tailEnd/>
          </a:ln>
          <a:effectLst/>
        </p:spPr>
        <p:txBody>
          <a:bodyPr/>
          <a:lstStyle/>
          <a:p>
            <a:endParaRPr lang="ja-JP" altLang="en-US"/>
          </a:p>
        </p:txBody>
      </p:sp>
      <p:cxnSp>
        <p:nvCxnSpPr>
          <p:cNvPr id="16" name="直線コネクタ 15"/>
          <p:cNvCxnSpPr/>
          <p:nvPr/>
        </p:nvCxnSpPr>
        <p:spPr>
          <a:xfrm>
            <a:off x="1475656" y="2636912"/>
            <a:ext cx="6480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flipV="1">
            <a:off x="2123728" y="2276872"/>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2123728" y="2276872"/>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2195736" y="2276872"/>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2195736" y="2636912"/>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flipV="1">
            <a:off x="2699792" y="249289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2699792" y="2492896"/>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3419872" y="249289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3419872" y="2636912"/>
            <a:ext cx="504056" cy="0"/>
          </a:xfrm>
          <a:prstGeom prst="line">
            <a:avLst/>
          </a:prstGeom>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395536" y="2276872"/>
            <a:ext cx="877163" cy="369332"/>
          </a:xfrm>
          <a:prstGeom prst="rect">
            <a:avLst/>
          </a:prstGeom>
          <a:noFill/>
        </p:spPr>
        <p:txBody>
          <a:bodyPr wrap="none" rtlCol="0">
            <a:spAutoFit/>
          </a:bodyPr>
          <a:lstStyle/>
          <a:p>
            <a:r>
              <a:rPr kumimoji="1" lang="ja-JP" altLang="en-US" dirty="0" smtClean="0"/>
              <a:t>元の光</a:t>
            </a:r>
            <a:endParaRPr kumimoji="1" lang="ja-JP" altLang="en-US" dirty="0"/>
          </a:p>
        </p:txBody>
      </p:sp>
      <p:cxnSp>
        <p:nvCxnSpPr>
          <p:cNvPr id="37" name="直線コネクタ 36"/>
          <p:cNvCxnSpPr/>
          <p:nvPr/>
        </p:nvCxnSpPr>
        <p:spPr>
          <a:xfrm>
            <a:off x="1475656" y="3068960"/>
            <a:ext cx="6480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flipV="1">
            <a:off x="2123728" y="2708920"/>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2123728" y="2708920"/>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a:off x="2267744" y="2708920"/>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a:off x="2267744" y="3068960"/>
            <a:ext cx="4320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flipV="1">
            <a:off x="2699792" y="2780928"/>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2699792" y="2780928"/>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3419872" y="2780928"/>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3419872" y="3068960"/>
            <a:ext cx="504056" cy="0"/>
          </a:xfrm>
          <a:prstGeom prst="line">
            <a:avLst/>
          </a:prstGeom>
        </p:spPr>
        <p:style>
          <a:lnRef idx="1">
            <a:schemeClr val="accent1"/>
          </a:lnRef>
          <a:fillRef idx="0">
            <a:schemeClr val="accent1"/>
          </a:fillRef>
          <a:effectRef idx="0">
            <a:schemeClr val="accent1"/>
          </a:effectRef>
          <a:fontRef idx="minor">
            <a:schemeClr val="tx1"/>
          </a:fontRef>
        </p:style>
      </p:cxnSp>
      <p:sp>
        <p:nvSpPr>
          <p:cNvPr id="46" name="テキスト ボックス 45"/>
          <p:cNvSpPr txBox="1"/>
          <p:nvPr/>
        </p:nvSpPr>
        <p:spPr>
          <a:xfrm>
            <a:off x="0" y="2708920"/>
            <a:ext cx="1569660" cy="369332"/>
          </a:xfrm>
          <a:prstGeom prst="rect">
            <a:avLst/>
          </a:prstGeom>
          <a:noFill/>
        </p:spPr>
        <p:txBody>
          <a:bodyPr wrap="none" rtlCol="0">
            <a:spAutoFit/>
          </a:bodyPr>
          <a:lstStyle/>
          <a:p>
            <a:r>
              <a:rPr lang="ja-JP" altLang="en-US" dirty="0" smtClean="0"/>
              <a:t>検出器の信号</a:t>
            </a:r>
            <a:endParaRPr kumimoji="1" lang="ja-JP" altLang="en-US" dirty="0"/>
          </a:p>
        </p:txBody>
      </p:sp>
      <p:cxnSp>
        <p:nvCxnSpPr>
          <p:cNvPr id="47" name="直線コネクタ 46"/>
          <p:cNvCxnSpPr/>
          <p:nvPr/>
        </p:nvCxnSpPr>
        <p:spPr>
          <a:xfrm>
            <a:off x="1475656" y="3501008"/>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flipV="1">
            <a:off x="1979712" y="3140968"/>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1979712" y="3140968"/>
            <a:ext cx="3600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直線コネクタ 59"/>
          <p:cNvCxnSpPr/>
          <p:nvPr/>
        </p:nvCxnSpPr>
        <p:spPr>
          <a:xfrm>
            <a:off x="2339752" y="3140968"/>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a:off x="2339752" y="3501008"/>
            <a:ext cx="10801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a:off x="3419872" y="3501008"/>
            <a:ext cx="504056" cy="0"/>
          </a:xfrm>
          <a:prstGeom prst="line">
            <a:avLst/>
          </a:prstGeom>
        </p:spPr>
        <p:style>
          <a:lnRef idx="1">
            <a:schemeClr val="accent1"/>
          </a:lnRef>
          <a:fillRef idx="0">
            <a:schemeClr val="accent1"/>
          </a:fillRef>
          <a:effectRef idx="0">
            <a:schemeClr val="accent1"/>
          </a:effectRef>
          <a:fontRef idx="minor">
            <a:schemeClr val="tx1"/>
          </a:fontRef>
        </p:style>
      </p:cxnSp>
      <p:sp>
        <p:nvSpPr>
          <p:cNvPr id="66" name="テキスト ボックス 65"/>
          <p:cNvSpPr txBox="1"/>
          <p:nvPr/>
        </p:nvSpPr>
        <p:spPr>
          <a:xfrm>
            <a:off x="179512" y="3140968"/>
            <a:ext cx="1338828" cy="369332"/>
          </a:xfrm>
          <a:prstGeom prst="rect">
            <a:avLst/>
          </a:prstGeom>
          <a:noFill/>
        </p:spPr>
        <p:txBody>
          <a:bodyPr wrap="none" rtlCol="0">
            <a:spAutoFit/>
          </a:bodyPr>
          <a:lstStyle/>
          <a:p>
            <a:r>
              <a:rPr kumimoji="1" lang="ja-JP" altLang="en-US" dirty="0" smtClean="0"/>
              <a:t>ゲート信号</a:t>
            </a:r>
            <a:endParaRPr kumimoji="1" lang="ja-JP" altLang="en-US" dirty="0"/>
          </a:p>
        </p:txBody>
      </p:sp>
      <p:cxnSp>
        <p:nvCxnSpPr>
          <p:cNvPr id="71" name="直線コネクタ 70"/>
          <p:cNvCxnSpPr/>
          <p:nvPr/>
        </p:nvCxnSpPr>
        <p:spPr>
          <a:xfrm>
            <a:off x="1475656" y="3933056"/>
            <a:ext cx="6480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直線コネクタ 71"/>
          <p:cNvCxnSpPr/>
          <p:nvPr/>
        </p:nvCxnSpPr>
        <p:spPr>
          <a:xfrm flipV="1">
            <a:off x="2123728" y="3573016"/>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a:off x="2123728" y="3573016"/>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a:off x="2267744" y="3573016"/>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直線コネクタ 74"/>
          <p:cNvCxnSpPr/>
          <p:nvPr/>
        </p:nvCxnSpPr>
        <p:spPr>
          <a:xfrm>
            <a:off x="2267744" y="3933056"/>
            <a:ext cx="12241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a:off x="3419872" y="3933056"/>
            <a:ext cx="504056" cy="0"/>
          </a:xfrm>
          <a:prstGeom prst="line">
            <a:avLst/>
          </a:prstGeom>
        </p:spPr>
        <p:style>
          <a:lnRef idx="1">
            <a:schemeClr val="accent1"/>
          </a:lnRef>
          <a:fillRef idx="0">
            <a:schemeClr val="accent1"/>
          </a:fillRef>
          <a:effectRef idx="0">
            <a:schemeClr val="accent1"/>
          </a:effectRef>
          <a:fontRef idx="minor">
            <a:schemeClr val="tx1"/>
          </a:fontRef>
        </p:style>
      </p:cxnSp>
      <p:sp>
        <p:nvSpPr>
          <p:cNvPr id="80" name="テキスト ボックス 79"/>
          <p:cNvSpPr txBox="1"/>
          <p:nvPr/>
        </p:nvSpPr>
        <p:spPr>
          <a:xfrm>
            <a:off x="0" y="3573016"/>
            <a:ext cx="1569660" cy="369332"/>
          </a:xfrm>
          <a:prstGeom prst="rect">
            <a:avLst/>
          </a:prstGeom>
          <a:noFill/>
        </p:spPr>
        <p:txBody>
          <a:bodyPr wrap="none" rtlCol="0">
            <a:spAutoFit/>
          </a:bodyPr>
          <a:lstStyle/>
          <a:p>
            <a:r>
              <a:rPr kumimoji="1" lang="ja-JP" altLang="en-US" dirty="0" smtClean="0"/>
              <a:t>最終的な信号</a:t>
            </a:r>
            <a:endParaRPr kumimoji="1" lang="ja-JP" altLang="en-US" dirty="0"/>
          </a:p>
        </p:txBody>
      </p:sp>
      <p:cxnSp>
        <p:nvCxnSpPr>
          <p:cNvPr id="87" name="直線コネクタ 86"/>
          <p:cNvCxnSpPr/>
          <p:nvPr/>
        </p:nvCxnSpPr>
        <p:spPr>
          <a:xfrm>
            <a:off x="6047656" y="2636912"/>
            <a:ext cx="6480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直線コネクタ 87"/>
          <p:cNvCxnSpPr/>
          <p:nvPr/>
        </p:nvCxnSpPr>
        <p:spPr>
          <a:xfrm flipV="1">
            <a:off x="6695728" y="2276872"/>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a:off x="6695728" y="2276872"/>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a:off x="6767736" y="2276872"/>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直線コネクタ 90"/>
          <p:cNvCxnSpPr/>
          <p:nvPr/>
        </p:nvCxnSpPr>
        <p:spPr>
          <a:xfrm>
            <a:off x="6767736" y="2636912"/>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直線コネクタ 91"/>
          <p:cNvCxnSpPr/>
          <p:nvPr/>
        </p:nvCxnSpPr>
        <p:spPr>
          <a:xfrm flipV="1">
            <a:off x="7271792" y="249289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直線コネクタ 92"/>
          <p:cNvCxnSpPr/>
          <p:nvPr/>
        </p:nvCxnSpPr>
        <p:spPr>
          <a:xfrm>
            <a:off x="7271792" y="2492896"/>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直線コネクタ 93"/>
          <p:cNvCxnSpPr/>
          <p:nvPr/>
        </p:nvCxnSpPr>
        <p:spPr>
          <a:xfrm>
            <a:off x="7991872" y="249289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直線コネクタ 94"/>
          <p:cNvCxnSpPr/>
          <p:nvPr/>
        </p:nvCxnSpPr>
        <p:spPr>
          <a:xfrm>
            <a:off x="7991872" y="2636912"/>
            <a:ext cx="504056" cy="0"/>
          </a:xfrm>
          <a:prstGeom prst="line">
            <a:avLst/>
          </a:prstGeom>
        </p:spPr>
        <p:style>
          <a:lnRef idx="1">
            <a:schemeClr val="accent1"/>
          </a:lnRef>
          <a:fillRef idx="0">
            <a:schemeClr val="accent1"/>
          </a:fillRef>
          <a:effectRef idx="0">
            <a:schemeClr val="accent1"/>
          </a:effectRef>
          <a:fontRef idx="minor">
            <a:schemeClr val="tx1"/>
          </a:fontRef>
        </p:style>
      </p:cxnSp>
      <p:sp>
        <p:nvSpPr>
          <p:cNvPr id="96" name="テキスト ボックス 95"/>
          <p:cNvSpPr txBox="1"/>
          <p:nvPr/>
        </p:nvSpPr>
        <p:spPr>
          <a:xfrm>
            <a:off x="4967536" y="2276872"/>
            <a:ext cx="877163" cy="369332"/>
          </a:xfrm>
          <a:prstGeom prst="rect">
            <a:avLst/>
          </a:prstGeom>
          <a:noFill/>
        </p:spPr>
        <p:txBody>
          <a:bodyPr wrap="none" rtlCol="0">
            <a:spAutoFit/>
          </a:bodyPr>
          <a:lstStyle/>
          <a:p>
            <a:r>
              <a:rPr kumimoji="1" lang="ja-JP" altLang="en-US" dirty="0" smtClean="0"/>
              <a:t>元の光</a:t>
            </a:r>
            <a:endParaRPr kumimoji="1" lang="ja-JP" altLang="en-US" dirty="0"/>
          </a:p>
        </p:txBody>
      </p:sp>
      <p:cxnSp>
        <p:nvCxnSpPr>
          <p:cNvPr id="97" name="直線コネクタ 96"/>
          <p:cNvCxnSpPr/>
          <p:nvPr/>
        </p:nvCxnSpPr>
        <p:spPr>
          <a:xfrm>
            <a:off x="6047656" y="3068960"/>
            <a:ext cx="6480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直線コネクタ 97"/>
          <p:cNvCxnSpPr/>
          <p:nvPr/>
        </p:nvCxnSpPr>
        <p:spPr>
          <a:xfrm flipV="1">
            <a:off x="6695728" y="2708920"/>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直線コネクタ 98"/>
          <p:cNvCxnSpPr/>
          <p:nvPr/>
        </p:nvCxnSpPr>
        <p:spPr>
          <a:xfrm>
            <a:off x="6695728" y="2708920"/>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直線コネクタ 99"/>
          <p:cNvCxnSpPr/>
          <p:nvPr/>
        </p:nvCxnSpPr>
        <p:spPr>
          <a:xfrm>
            <a:off x="6767736" y="2708920"/>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a:xfrm>
            <a:off x="6767736" y="3068960"/>
            <a:ext cx="12606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a:xfrm>
            <a:off x="7991872" y="3068960"/>
            <a:ext cx="504056" cy="0"/>
          </a:xfrm>
          <a:prstGeom prst="line">
            <a:avLst/>
          </a:prstGeom>
        </p:spPr>
        <p:style>
          <a:lnRef idx="1">
            <a:schemeClr val="accent1"/>
          </a:lnRef>
          <a:fillRef idx="0">
            <a:schemeClr val="accent1"/>
          </a:fillRef>
          <a:effectRef idx="0">
            <a:schemeClr val="accent1"/>
          </a:effectRef>
          <a:fontRef idx="minor">
            <a:schemeClr val="tx1"/>
          </a:fontRef>
        </p:style>
      </p:cxnSp>
      <p:sp>
        <p:nvSpPr>
          <p:cNvPr id="106" name="テキスト ボックス 105"/>
          <p:cNvSpPr txBox="1"/>
          <p:nvPr/>
        </p:nvSpPr>
        <p:spPr>
          <a:xfrm>
            <a:off x="4355976" y="2708920"/>
            <a:ext cx="1800200" cy="369332"/>
          </a:xfrm>
          <a:prstGeom prst="rect">
            <a:avLst/>
          </a:prstGeom>
          <a:noFill/>
        </p:spPr>
        <p:txBody>
          <a:bodyPr wrap="square" rtlCol="0">
            <a:spAutoFit/>
          </a:bodyPr>
          <a:lstStyle/>
          <a:p>
            <a:r>
              <a:rPr lang="ja-JP" altLang="en-US" dirty="0" smtClean="0"/>
              <a:t>チョップ後の光</a:t>
            </a:r>
            <a:endParaRPr kumimoji="1" lang="ja-JP" altLang="en-US" dirty="0"/>
          </a:p>
        </p:txBody>
      </p:sp>
      <p:cxnSp>
        <p:nvCxnSpPr>
          <p:cNvPr id="107" name="直線コネクタ 106"/>
          <p:cNvCxnSpPr/>
          <p:nvPr/>
        </p:nvCxnSpPr>
        <p:spPr>
          <a:xfrm>
            <a:off x="6047656" y="3501008"/>
            <a:ext cx="68458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直線コネクタ 107"/>
          <p:cNvCxnSpPr/>
          <p:nvPr/>
        </p:nvCxnSpPr>
        <p:spPr>
          <a:xfrm flipV="1">
            <a:off x="6732240" y="3140968"/>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直線コネクタ 108"/>
          <p:cNvCxnSpPr/>
          <p:nvPr/>
        </p:nvCxnSpPr>
        <p:spPr>
          <a:xfrm>
            <a:off x="6732240" y="3140968"/>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直線コネクタ 109"/>
          <p:cNvCxnSpPr/>
          <p:nvPr/>
        </p:nvCxnSpPr>
        <p:spPr>
          <a:xfrm>
            <a:off x="6876256" y="3140968"/>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直線コネクタ 110"/>
          <p:cNvCxnSpPr/>
          <p:nvPr/>
        </p:nvCxnSpPr>
        <p:spPr>
          <a:xfrm>
            <a:off x="6876256" y="3501008"/>
            <a:ext cx="11156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直線コネクタ 111"/>
          <p:cNvCxnSpPr/>
          <p:nvPr/>
        </p:nvCxnSpPr>
        <p:spPr>
          <a:xfrm>
            <a:off x="7991872" y="3501008"/>
            <a:ext cx="504056" cy="0"/>
          </a:xfrm>
          <a:prstGeom prst="line">
            <a:avLst/>
          </a:prstGeom>
        </p:spPr>
        <p:style>
          <a:lnRef idx="1">
            <a:schemeClr val="accent1"/>
          </a:lnRef>
          <a:fillRef idx="0">
            <a:schemeClr val="accent1"/>
          </a:fillRef>
          <a:effectRef idx="0">
            <a:schemeClr val="accent1"/>
          </a:effectRef>
          <a:fontRef idx="minor">
            <a:schemeClr val="tx1"/>
          </a:fontRef>
        </p:style>
      </p:cxnSp>
      <p:sp>
        <p:nvSpPr>
          <p:cNvPr id="113" name="テキスト ボックス 112"/>
          <p:cNvSpPr txBox="1"/>
          <p:nvPr/>
        </p:nvSpPr>
        <p:spPr>
          <a:xfrm>
            <a:off x="4514508" y="3214717"/>
            <a:ext cx="1785684" cy="646331"/>
          </a:xfrm>
          <a:prstGeom prst="rect">
            <a:avLst/>
          </a:prstGeom>
          <a:noFill/>
        </p:spPr>
        <p:txBody>
          <a:bodyPr wrap="square" rtlCol="0">
            <a:spAutoFit/>
          </a:bodyPr>
          <a:lstStyle/>
          <a:p>
            <a:r>
              <a:rPr lang="ja-JP" altLang="en-US" dirty="0" smtClean="0"/>
              <a:t>検出器の信号</a:t>
            </a:r>
            <a:endParaRPr lang="en-US" altLang="ja-JP" dirty="0" smtClean="0"/>
          </a:p>
          <a:p>
            <a:r>
              <a:rPr kumimoji="1" lang="en-US" altLang="ja-JP" dirty="0" smtClean="0"/>
              <a:t>=</a:t>
            </a:r>
            <a:r>
              <a:rPr kumimoji="1" lang="ja-JP" altLang="en-US" dirty="0" smtClean="0"/>
              <a:t>最終的な信号</a:t>
            </a:r>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620688"/>
            <a:ext cx="8229600" cy="720080"/>
          </a:xfrm>
        </p:spPr>
        <p:txBody>
          <a:bodyPr>
            <a:normAutofit/>
          </a:bodyPr>
          <a:lstStyle/>
          <a:p>
            <a:r>
              <a:rPr lang="ja-JP" altLang="en-US" sz="3200" b="1" dirty="0" smtClean="0">
                <a:solidFill>
                  <a:srgbClr val="FF8D3E"/>
                </a:solidFill>
              </a:rPr>
              <a:t>軟</a:t>
            </a:r>
            <a:r>
              <a:rPr lang="en-US" altLang="ja-JP" sz="3200" b="1" dirty="0" smtClean="0">
                <a:solidFill>
                  <a:srgbClr val="FF8D3E"/>
                </a:solidFill>
              </a:rPr>
              <a:t>X</a:t>
            </a:r>
            <a:r>
              <a:rPr lang="ja-JP" altLang="en-US" sz="3200" b="1" dirty="0" smtClean="0">
                <a:solidFill>
                  <a:srgbClr val="FF8D3E"/>
                </a:solidFill>
              </a:rPr>
              <a:t>線パルスセレクターの開発</a:t>
            </a:r>
            <a:endParaRPr kumimoji="1" lang="ja-JP" altLang="en-US" sz="3200" b="1" dirty="0">
              <a:effectLst>
                <a:outerShdw blurRad="38100" dist="38100" dir="2700000" algn="tl">
                  <a:srgbClr val="000000">
                    <a:alpha val="43137"/>
                  </a:srgbClr>
                </a:outerShdw>
              </a:effectLst>
            </a:endParaRPr>
          </a:p>
        </p:txBody>
      </p:sp>
      <p:sp>
        <p:nvSpPr>
          <p:cNvPr id="3" name="コンテンツ プレースホルダ 2"/>
          <p:cNvSpPr>
            <a:spLocks noGrp="1"/>
          </p:cNvSpPr>
          <p:nvPr>
            <p:ph idx="1"/>
          </p:nvPr>
        </p:nvSpPr>
        <p:spPr>
          <a:xfrm>
            <a:off x="467544" y="1340768"/>
            <a:ext cx="8280920" cy="5517232"/>
          </a:xfrm>
        </p:spPr>
        <p:txBody>
          <a:bodyPr>
            <a:normAutofit fontScale="85000" lnSpcReduction="10000"/>
          </a:bodyPr>
          <a:lstStyle/>
          <a:p>
            <a:r>
              <a:rPr lang="ja-JP" altLang="en-US" dirty="0"/>
              <a:t>放射光</a:t>
            </a:r>
            <a:r>
              <a:rPr lang="ja-JP" altLang="en-US" dirty="0" smtClean="0"/>
              <a:t>の光チョッパー</a:t>
            </a:r>
            <a:endParaRPr lang="en-US" altLang="ja-JP" dirty="0" smtClean="0"/>
          </a:p>
          <a:p>
            <a:pPr lvl="1"/>
            <a:r>
              <a:rPr lang="en-US" altLang="ja-JP" dirty="0" smtClean="0">
                <a:sym typeface="Symbol"/>
              </a:rPr>
              <a:t>HX</a:t>
            </a:r>
            <a:r>
              <a:rPr lang="ja-JP" altLang="en-US" dirty="0" smtClean="0">
                <a:sym typeface="Symbol"/>
              </a:rPr>
              <a:t> </a:t>
            </a:r>
            <a:r>
              <a:rPr lang="en-US" altLang="ja-JP" dirty="0" smtClean="0">
                <a:sym typeface="Symbol"/>
              </a:rPr>
              <a:t>@ SP8:</a:t>
            </a:r>
            <a:r>
              <a:rPr lang="ja-JP" altLang="en-US" dirty="0" smtClean="0"/>
              <a:t>工藤・大沢</a:t>
            </a:r>
            <a:br>
              <a:rPr lang="ja-JP" altLang="en-US" dirty="0" smtClean="0"/>
            </a:br>
            <a:r>
              <a:rPr lang="ja-JP" altLang="en-US" dirty="0" smtClean="0"/>
              <a:t>回転スリットディスク </a:t>
            </a:r>
            <a:r>
              <a:rPr lang="en-US" altLang="ja-JP" dirty="0" smtClean="0"/>
              <a:t>(tw:900ns,w:100μm,208kHz,</a:t>
            </a:r>
            <a:r>
              <a:rPr lang="ja-JP" altLang="en-US" dirty="0" smtClean="0"/>
              <a:t>同期</a:t>
            </a:r>
            <a:r>
              <a:rPr lang="en-US" altLang="ja-JP" dirty="0" smtClean="0"/>
              <a:t>)</a:t>
            </a:r>
          </a:p>
          <a:p>
            <a:pPr lvl="1"/>
            <a:r>
              <a:rPr lang="en-US" altLang="ja-JP" dirty="0" smtClean="0"/>
              <a:t>VUV@BESSY-II: S. </a:t>
            </a:r>
            <a:r>
              <a:rPr lang="en-US" altLang="ja-JP" dirty="0" err="1" smtClean="0"/>
              <a:t>Plogmaker</a:t>
            </a:r>
            <a:r>
              <a:rPr lang="en-US" altLang="ja-JP" dirty="0" smtClean="0"/>
              <a:t> et al, RSI</a:t>
            </a:r>
            <a:r>
              <a:rPr lang="en-US" altLang="ja-JP" b="1" dirty="0" smtClean="0"/>
              <a:t>83</a:t>
            </a:r>
            <a:r>
              <a:rPr lang="en-US" altLang="ja-JP" dirty="0" smtClean="0"/>
              <a:t>,013115(2012). </a:t>
            </a:r>
            <a:br>
              <a:rPr lang="en-US" altLang="ja-JP" dirty="0" smtClean="0"/>
            </a:br>
            <a:r>
              <a:rPr lang="ja-JP" altLang="en-US" dirty="0" smtClean="0"/>
              <a:t>回転ディスク </a:t>
            </a:r>
            <a:r>
              <a:rPr lang="en-US" altLang="ja-JP" dirty="0" smtClean="0"/>
              <a:t>(</a:t>
            </a:r>
            <a:r>
              <a:rPr lang="en-US" altLang="ja-JP" dirty="0" err="1" smtClean="0"/>
              <a:t>tw</a:t>
            </a:r>
            <a:r>
              <a:rPr lang="en-US" altLang="ja-JP" dirty="0" smtClean="0"/>
              <a:t>: 750ns, w: 40</a:t>
            </a:r>
            <a:r>
              <a:rPr lang="en-US" altLang="ja-JP" dirty="0" smtClean="0">
                <a:latin typeface="Symbol" pitchFamily="18" charset="2"/>
              </a:rPr>
              <a:t>m</a:t>
            </a:r>
            <a:r>
              <a:rPr lang="en-US" altLang="ja-JP" dirty="0" smtClean="0"/>
              <a:t>m, </a:t>
            </a:r>
            <a:r>
              <a:rPr lang="en-US" altLang="ja-JP" dirty="0" smtClean="0">
                <a:sym typeface="Symbol"/>
              </a:rPr>
              <a:t> 120 kHz, </a:t>
            </a:r>
            <a:r>
              <a:rPr lang="ja-JP" altLang="en-US" dirty="0" smtClean="0">
                <a:sym typeface="Symbol"/>
              </a:rPr>
              <a:t>同期</a:t>
            </a:r>
            <a:r>
              <a:rPr lang="en-US" altLang="ja-JP" dirty="0" smtClean="0">
                <a:sym typeface="Symbol"/>
              </a:rPr>
              <a:t>)</a:t>
            </a:r>
            <a:endParaRPr lang="ja-JP" altLang="en-US" dirty="0" smtClean="0"/>
          </a:p>
          <a:p>
            <a:pPr lvl="1"/>
            <a:r>
              <a:rPr lang="en-US" altLang="ja-JP" dirty="0" smtClean="0"/>
              <a:t>VUV@PF: </a:t>
            </a:r>
            <a:r>
              <a:rPr lang="ja-JP" altLang="en-US" dirty="0" smtClean="0"/>
              <a:t>伊藤健二ら</a:t>
            </a:r>
            <a:r>
              <a:rPr lang="en-US" altLang="ja-JP" dirty="0" smtClean="0"/>
              <a:t>, RSI</a:t>
            </a:r>
            <a:r>
              <a:rPr lang="en-US" altLang="ja-JP" b="1" dirty="0" smtClean="0"/>
              <a:t>80</a:t>
            </a:r>
            <a:r>
              <a:rPr lang="en-US" altLang="ja-JP" dirty="0" smtClean="0"/>
              <a:t>,123101(2009). </a:t>
            </a:r>
            <a:br>
              <a:rPr lang="en-US" altLang="ja-JP" dirty="0" smtClean="0"/>
            </a:br>
            <a:r>
              <a:rPr lang="ja-JP" altLang="en-US" dirty="0" smtClean="0"/>
              <a:t>回転円筒 </a:t>
            </a:r>
            <a:r>
              <a:rPr lang="en-US" altLang="ja-JP" dirty="0" smtClean="0"/>
              <a:t>(</a:t>
            </a:r>
            <a:r>
              <a:rPr lang="en-US" altLang="ja-JP" dirty="0" err="1" smtClean="0"/>
              <a:t>tw</a:t>
            </a:r>
            <a:r>
              <a:rPr lang="en-US" altLang="ja-JP" dirty="0" smtClean="0"/>
              <a:t>: 350ns, w: 80</a:t>
            </a:r>
            <a:r>
              <a:rPr lang="en-US" altLang="ja-JP" dirty="0" smtClean="0">
                <a:latin typeface="Symbol" pitchFamily="18" charset="2"/>
              </a:rPr>
              <a:t>m</a:t>
            </a:r>
            <a:r>
              <a:rPr lang="en-US" altLang="ja-JP" dirty="0" smtClean="0"/>
              <a:t>m, 80 kHz, </a:t>
            </a:r>
            <a:r>
              <a:rPr lang="ja-JP" altLang="en-US" dirty="0" smtClean="0"/>
              <a:t>非同期</a:t>
            </a:r>
            <a:r>
              <a:rPr lang="en-US" altLang="ja-JP" dirty="0" smtClean="0"/>
              <a:t>)</a:t>
            </a:r>
          </a:p>
          <a:p>
            <a:pPr lvl="1"/>
            <a:r>
              <a:rPr lang="en-US" altLang="ja-JP" dirty="0" smtClean="0"/>
              <a:t>HX@ESRF: M. </a:t>
            </a:r>
            <a:r>
              <a:rPr lang="en-US" altLang="ja-JP" dirty="0" err="1" smtClean="0"/>
              <a:t>Cammarata</a:t>
            </a:r>
            <a:r>
              <a:rPr lang="en-US" altLang="ja-JP" dirty="0" smtClean="0"/>
              <a:t> </a:t>
            </a:r>
            <a:r>
              <a:rPr lang="en-US" altLang="ja-JP" i="1" dirty="0" smtClean="0"/>
              <a:t>et al.</a:t>
            </a:r>
            <a:r>
              <a:rPr lang="en-US" altLang="ja-JP" dirty="0" smtClean="0"/>
              <a:t>, RSI</a:t>
            </a:r>
            <a:r>
              <a:rPr lang="en-US" altLang="ja-JP" b="1" dirty="0" smtClean="0"/>
              <a:t>80</a:t>
            </a:r>
            <a:r>
              <a:rPr lang="en-US" altLang="ja-JP" dirty="0" smtClean="0"/>
              <a:t>,015101(2009).</a:t>
            </a:r>
            <a:r>
              <a:rPr lang="ja-JP" altLang="en-US" dirty="0" smtClean="0"/>
              <a:t/>
            </a:r>
            <a:br>
              <a:rPr lang="ja-JP" altLang="en-US" dirty="0" smtClean="0"/>
            </a:br>
            <a:r>
              <a:rPr lang="ja-JP" altLang="en-US" dirty="0" smtClean="0"/>
              <a:t>三角ディスク </a:t>
            </a:r>
            <a:r>
              <a:rPr lang="en-US" altLang="ja-JP" dirty="0" smtClean="0"/>
              <a:t>(</a:t>
            </a:r>
            <a:r>
              <a:rPr lang="en-US" altLang="ja-JP" dirty="0" err="1" smtClean="0"/>
              <a:t>tw</a:t>
            </a:r>
            <a:r>
              <a:rPr lang="en-US" altLang="ja-JP" dirty="0" smtClean="0"/>
              <a:t>: 190-420ns, w: 100-220</a:t>
            </a:r>
            <a:r>
              <a:rPr lang="en-US" altLang="ja-JP" dirty="0" smtClean="0">
                <a:latin typeface="Symbol" pitchFamily="18" charset="2"/>
              </a:rPr>
              <a:t>m</a:t>
            </a:r>
            <a:r>
              <a:rPr lang="en-US" altLang="ja-JP" dirty="0" smtClean="0"/>
              <a:t>m, </a:t>
            </a:r>
            <a:r>
              <a:rPr lang="en-US" altLang="ja-JP" dirty="0" smtClean="0">
                <a:sym typeface="Symbol"/>
              </a:rPr>
              <a:t>1 kHz,</a:t>
            </a:r>
            <a:r>
              <a:rPr lang="ja-JP" altLang="en-US" dirty="0">
                <a:sym typeface="Symbol"/>
              </a:rPr>
              <a:t> </a:t>
            </a:r>
            <a:r>
              <a:rPr lang="ja-JP" altLang="en-US" dirty="0" smtClean="0">
                <a:sym typeface="Symbol"/>
              </a:rPr>
              <a:t>同期</a:t>
            </a:r>
            <a:r>
              <a:rPr lang="en-US" altLang="ja-JP" dirty="0" smtClean="0">
                <a:sym typeface="Symbol"/>
              </a:rPr>
              <a:t>)</a:t>
            </a:r>
          </a:p>
          <a:p>
            <a:pPr lvl="1"/>
            <a:r>
              <a:rPr lang="en-US" altLang="ja-JP" dirty="0" smtClean="0">
                <a:sym typeface="Symbol"/>
              </a:rPr>
              <a:t>HX@SLS: A. </a:t>
            </a:r>
            <a:r>
              <a:rPr lang="en-US" altLang="ja-JP" dirty="0" err="1" smtClean="0">
                <a:sym typeface="Symbol"/>
              </a:rPr>
              <a:t>Meents</a:t>
            </a:r>
            <a:r>
              <a:rPr lang="en-US" altLang="ja-JP" dirty="0" smtClean="0">
                <a:sym typeface="Symbol"/>
              </a:rPr>
              <a:t> </a:t>
            </a:r>
            <a:r>
              <a:rPr lang="en-US" altLang="ja-JP" i="1" dirty="0" smtClean="0">
                <a:sym typeface="Symbol"/>
              </a:rPr>
              <a:t>et al.</a:t>
            </a:r>
            <a:r>
              <a:rPr lang="en-US" altLang="ja-JP" dirty="0" smtClean="0">
                <a:sym typeface="Symbol"/>
              </a:rPr>
              <a:t>, JAC</a:t>
            </a:r>
            <a:r>
              <a:rPr lang="en-US" altLang="ja-JP" b="1" dirty="0" smtClean="0">
                <a:sym typeface="Symbol"/>
              </a:rPr>
              <a:t>42</a:t>
            </a:r>
            <a:r>
              <a:rPr lang="en-US" altLang="ja-JP" dirty="0" smtClean="0">
                <a:sym typeface="Symbol"/>
              </a:rPr>
              <a:t>,901(2009).</a:t>
            </a:r>
            <a:br>
              <a:rPr lang="en-US" altLang="ja-JP" dirty="0" smtClean="0">
                <a:sym typeface="Symbol"/>
              </a:rPr>
            </a:br>
            <a:r>
              <a:rPr lang="ja-JP" altLang="en-US" dirty="0" smtClean="0">
                <a:sym typeface="Symbol"/>
              </a:rPr>
              <a:t>回転ディスク </a:t>
            </a:r>
            <a:r>
              <a:rPr lang="en-US" altLang="ja-JP" dirty="0" smtClean="0">
                <a:sym typeface="Symbol"/>
              </a:rPr>
              <a:t>(</a:t>
            </a:r>
            <a:r>
              <a:rPr lang="en-US" altLang="ja-JP" dirty="0" err="1" smtClean="0">
                <a:sym typeface="Symbol"/>
              </a:rPr>
              <a:t>tw</a:t>
            </a:r>
            <a:r>
              <a:rPr lang="en-US" altLang="ja-JP" dirty="0" smtClean="0">
                <a:sym typeface="Symbol"/>
              </a:rPr>
              <a:t>: 230ns, w: 50</a:t>
            </a:r>
            <a:r>
              <a:rPr lang="en-US" altLang="ja-JP" dirty="0" smtClean="0">
                <a:latin typeface="Symbol" pitchFamily="18" charset="2"/>
                <a:sym typeface="Symbol"/>
              </a:rPr>
              <a:t>m</a:t>
            </a:r>
            <a:r>
              <a:rPr lang="en-US" altLang="ja-JP" dirty="0" smtClean="0">
                <a:sym typeface="Symbol"/>
              </a:rPr>
              <a:t>m, 1 kHz, </a:t>
            </a:r>
            <a:r>
              <a:rPr lang="ja-JP" altLang="en-US" dirty="0" smtClean="0">
                <a:sym typeface="Symbol"/>
              </a:rPr>
              <a:t>同期</a:t>
            </a:r>
            <a:r>
              <a:rPr lang="en-US" altLang="ja-JP" dirty="0" smtClean="0">
                <a:sym typeface="Symbol"/>
              </a:rPr>
              <a:t>)</a:t>
            </a:r>
          </a:p>
          <a:p>
            <a:pPr lvl="1"/>
            <a:r>
              <a:rPr lang="en-US" altLang="ja-JP" dirty="0" smtClean="0"/>
              <a:t>HX@APS: M. </a:t>
            </a:r>
            <a:r>
              <a:rPr lang="en-US" altLang="ja-JP" dirty="0" err="1" smtClean="0"/>
              <a:t>Gembicky</a:t>
            </a:r>
            <a:r>
              <a:rPr lang="en-US" altLang="ja-JP" dirty="0" smtClean="0"/>
              <a:t> </a:t>
            </a:r>
            <a:r>
              <a:rPr lang="en-US" altLang="ja-JP" i="1" dirty="0" smtClean="0"/>
              <a:t>et al.</a:t>
            </a:r>
            <a:r>
              <a:rPr lang="en-US" altLang="ja-JP" dirty="0" smtClean="0"/>
              <a:t>, JSR</a:t>
            </a:r>
            <a:r>
              <a:rPr lang="en-US" altLang="ja-JP" b="1" dirty="0" smtClean="0"/>
              <a:t>12</a:t>
            </a:r>
            <a:r>
              <a:rPr lang="en-US" altLang="ja-JP" dirty="0" smtClean="0"/>
              <a:t>,665(2005). </a:t>
            </a:r>
            <a:br>
              <a:rPr lang="en-US" altLang="ja-JP" dirty="0" smtClean="0"/>
            </a:br>
            <a:r>
              <a:rPr lang="ja-JP" altLang="en-US" dirty="0" smtClean="0"/>
              <a:t>回転ディスク </a:t>
            </a:r>
            <a:r>
              <a:rPr lang="en-US" altLang="ja-JP" dirty="0" smtClean="0"/>
              <a:t>(</a:t>
            </a:r>
            <a:r>
              <a:rPr lang="en-US" altLang="ja-JP" dirty="0" err="1" smtClean="0"/>
              <a:t>tw</a:t>
            </a:r>
            <a:r>
              <a:rPr lang="en-US" altLang="ja-JP" dirty="0" smtClean="0"/>
              <a:t>: 2110ns, w: 350</a:t>
            </a:r>
            <a:r>
              <a:rPr lang="en-US" altLang="ja-JP" dirty="0" smtClean="0">
                <a:latin typeface="Symbol" pitchFamily="18" charset="2"/>
              </a:rPr>
              <a:t>m</a:t>
            </a:r>
            <a:r>
              <a:rPr lang="en-US" altLang="ja-JP" dirty="0" smtClean="0"/>
              <a:t>m, </a:t>
            </a:r>
            <a:r>
              <a:rPr lang="en-US" altLang="ja-JP" dirty="0" smtClean="0">
                <a:sym typeface="Symbol"/>
              </a:rPr>
              <a:t> </a:t>
            </a:r>
            <a:r>
              <a:rPr lang="en-US" altLang="ja-JP" dirty="0" smtClean="0"/>
              <a:t>22.6 kHz, </a:t>
            </a:r>
            <a:r>
              <a:rPr lang="ja-JP" altLang="en-US" dirty="0" smtClean="0"/>
              <a:t>同期</a:t>
            </a:r>
            <a:r>
              <a:rPr lang="en-US" altLang="ja-JP" dirty="0" smtClean="0"/>
              <a:t>)</a:t>
            </a:r>
          </a:p>
          <a:p>
            <a:pPr lvl="1" algn="r">
              <a:buNone/>
            </a:pPr>
            <a:r>
              <a:rPr lang="en-US" altLang="ja-JP" sz="1900" dirty="0" smtClean="0"/>
              <a:t>(PF</a:t>
            </a:r>
            <a:r>
              <a:rPr lang="ja-JP" altLang="en-US" sz="1900" dirty="0" smtClean="0"/>
              <a:t>足立純一さん</a:t>
            </a:r>
            <a:r>
              <a:rPr lang="en-US" altLang="ja-JP" sz="1900" dirty="0" smtClean="0"/>
              <a:t> </a:t>
            </a:r>
            <a:r>
              <a:rPr lang="ja-JP" altLang="en-US" sz="1900" dirty="0" smtClean="0"/>
              <a:t>まとめ</a:t>
            </a:r>
            <a:r>
              <a:rPr lang="en-US" altLang="ja-JP" sz="1900" dirty="0" smtClean="0"/>
              <a:t>)</a:t>
            </a:r>
          </a:p>
          <a:p>
            <a:pPr lvl="1">
              <a:buNone/>
            </a:pPr>
            <a:r>
              <a:rPr lang="en-US" altLang="ja-JP" dirty="0" smtClean="0">
                <a:solidFill>
                  <a:schemeClr val="accent1">
                    <a:lumMod val="75000"/>
                  </a:schemeClr>
                </a:solidFill>
              </a:rPr>
              <a:t>HX(Hard</a:t>
            </a:r>
            <a:r>
              <a:rPr lang="ja-JP" altLang="en-US" dirty="0" smtClean="0">
                <a:solidFill>
                  <a:schemeClr val="accent1">
                    <a:lumMod val="75000"/>
                  </a:schemeClr>
                </a:solidFill>
              </a:rPr>
              <a:t> </a:t>
            </a:r>
            <a:r>
              <a:rPr lang="en-US" altLang="ja-JP" dirty="0" smtClean="0">
                <a:solidFill>
                  <a:schemeClr val="accent1">
                    <a:lumMod val="75000"/>
                  </a:schemeClr>
                </a:solidFill>
              </a:rPr>
              <a:t>X-ray)</a:t>
            </a:r>
            <a:r>
              <a:rPr lang="ja-JP" altLang="en-US" dirty="0" err="1" smtClean="0">
                <a:solidFill>
                  <a:schemeClr val="accent1">
                    <a:lumMod val="75000"/>
                  </a:schemeClr>
                </a:solidFill>
              </a:rPr>
              <a:t>、</a:t>
            </a:r>
            <a:r>
              <a:rPr lang="en-US" altLang="ja-JP" dirty="0" smtClean="0">
                <a:solidFill>
                  <a:schemeClr val="accent1">
                    <a:lumMod val="75000"/>
                  </a:schemeClr>
                </a:solidFill>
              </a:rPr>
              <a:t>VUV(Vacuum</a:t>
            </a:r>
            <a:r>
              <a:rPr lang="ja-JP" altLang="en-US" dirty="0" smtClean="0">
                <a:solidFill>
                  <a:schemeClr val="accent1">
                    <a:lumMod val="75000"/>
                  </a:schemeClr>
                </a:solidFill>
              </a:rPr>
              <a:t> </a:t>
            </a:r>
            <a:r>
              <a:rPr lang="en-US" altLang="ja-JP" dirty="0" smtClean="0">
                <a:solidFill>
                  <a:schemeClr val="accent1">
                    <a:lumMod val="75000"/>
                  </a:schemeClr>
                </a:solidFill>
              </a:rPr>
              <a:t>Ultra</a:t>
            </a:r>
            <a:r>
              <a:rPr lang="ja-JP" altLang="en-US" dirty="0" smtClean="0">
                <a:solidFill>
                  <a:schemeClr val="accent1">
                    <a:lumMod val="75000"/>
                  </a:schemeClr>
                </a:solidFill>
              </a:rPr>
              <a:t> </a:t>
            </a:r>
            <a:r>
              <a:rPr lang="en-US" altLang="ja-JP" dirty="0" smtClean="0">
                <a:solidFill>
                  <a:schemeClr val="accent1">
                    <a:lumMod val="75000"/>
                  </a:schemeClr>
                </a:solidFill>
              </a:rPr>
              <a:t>Violet)</a:t>
            </a:r>
          </a:p>
          <a:p>
            <a:pPr lvl="1">
              <a:buNone/>
            </a:pPr>
            <a:r>
              <a:rPr lang="en-US" altLang="ja-JP" dirty="0" err="1" smtClean="0">
                <a:solidFill>
                  <a:schemeClr val="accent1">
                    <a:lumMod val="75000"/>
                  </a:schemeClr>
                </a:solidFill>
              </a:rPr>
              <a:t>tw</a:t>
            </a:r>
            <a:r>
              <a:rPr lang="en-US" altLang="ja-JP" dirty="0" smtClean="0">
                <a:solidFill>
                  <a:schemeClr val="accent1">
                    <a:lumMod val="75000"/>
                  </a:schemeClr>
                </a:solidFill>
              </a:rPr>
              <a:t>(Time</a:t>
            </a:r>
            <a:r>
              <a:rPr lang="ja-JP" altLang="en-US" dirty="0" smtClean="0">
                <a:solidFill>
                  <a:schemeClr val="accent1">
                    <a:lumMod val="75000"/>
                  </a:schemeClr>
                </a:solidFill>
              </a:rPr>
              <a:t> </a:t>
            </a:r>
            <a:r>
              <a:rPr lang="en-US" altLang="ja-JP" dirty="0" smtClean="0">
                <a:solidFill>
                  <a:schemeClr val="accent1">
                    <a:lumMod val="75000"/>
                  </a:schemeClr>
                </a:solidFill>
              </a:rPr>
              <a:t>window)</a:t>
            </a:r>
            <a:r>
              <a:rPr lang="ja-JP" altLang="en-US" dirty="0" err="1" smtClean="0">
                <a:solidFill>
                  <a:schemeClr val="accent1">
                    <a:lumMod val="75000"/>
                  </a:schemeClr>
                </a:solidFill>
              </a:rPr>
              <a:t>、</a:t>
            </a:r>
            <a:r>
              <a:rPr lang="en-US" altLang="ja-JP" dirty="0" smtClean="0">
                <a:solidFill>
                  <a:schemeClr val="accent1">
                    <a:lumMod val="75000"/>
                  </a:schemeClr>
                </a:solidFill>
              </a:rPr>
              <a:t>w(width)</a:t>
            </a:r>
            <a:r>
              <a:rPr lang="ja-JP" altLang="en-US" dirty="0" err="1" smtClean="0">
                <a:solidFill>
                  <a:schemeClr val="accent1">
                    <a:lumMod val="75000"/>
                  </a:schemeClr>
                </a:solidFill>
              </a:rPr>
              <a:t>、</a:t>
            </a:r>
            <a:r>
              <a:rPr lang="ja-JP" altLang="en-US" dirty="0" smtClean="0">
                <a:solidFill>
                  <a:schemeClr val="accent1">
                    <a:lumMod val="75000"/>
                  </a:schemeClr>
                </a:solidFill>
              </a:rPr>
              <a:t>同期はリングに対して。</a:t>
            </a:r>
            <a:endParaRPr lang="en-US" altLang="ja-JP" dirty="0" smtClean="0">
              <a:solidFill>
                <a:schemeClr val="accent1">
                  <a:lumMod val="75000"/>
                </a:schemeClr>
              </a:solidFill>
            </a:endParaRPr>
          </a:p>
        </p:txBody>
      </p:sp>
      <p:grpSp>
        <p:nvGrpSpPr>
          <p:cNvPr id="4" name="Group 7"/>
          <p:cNvGrpSpPr>
            <a:grpSpLocks/>
          </p:cNvGrpSpPr>
          <p:nvPr/>
        </p:nvGrpSpPr>
        <p:grpSpPr bwMode="auto">
          <a:xfrm>
            <a:off x="6444208" y="908720"/>
            <a:ext cx="2330779" cy="1122998"/>
            <a:chOff x="521" y="2976"/>
            <a:chExt cx="2542" cy="1271"/>
          </a:xfrm>
        </p:grpSpPr>
        <p:pic>
          <p:nvPicPr>
            <p:cNvPr id="5" name="Picture 8" descr="aaa"/>
            <p:cNvPicPr>
              <a:picLocks noChangeAspect="1" noChangeArrowheads="1"/>
            </p:cNvPicPr>
            <p:nvPr/>
          </p:nvPicPr>
          <p:blipFill>
            <a:blip r:embed="rId3" cstate="print"/>
            <a:srcRect t="8426" b="12825"/>
            <a:stretch>
              <a:fillRect/>
            </a:stretch>
          </p:blipFill>
          <p:spPr bwMode="auto">
            <a:xfrm>
              <a:off x="657" y="2976"/>
              <a:ext cx="2406" cy="1271"/>
            </a:xfrm>
            <a:prstGeom prst="rect">
              <a:avLst/>
            </a:prstGeom>
            <a:noFill/>
          </p:spPr>
        </p:pic>
        <p:sp>
          <p:nvSpPr>
            <p:cNvPr id="6" name="Line 9"/>
            <p:cNvSpPr>
              <a:spLocks noChangeShapeType="1"/>
            </p:cNvSpPr>
            <p:nvPr/>
          </p:nvSpPr>
          <p:spPr bwMode="auto">
            <a:xfrm flipV="1">
              <a:off x="521" y="3385"/>
              <a:ext cx="907" cy="318"/>
            </a:xfrm>
            <a:prstGeom prst="line">
              <a:avLst/>
            </a:prstGeom>
            <a:noFill/>
            <a:ln w="57150">
              <a:solidFill>
                <a:srgbClr val="FF3300"/>
              </a:solidFill>
              <a:round/>
              <a:headEnd/>
              <a:tailEnd type="triangle" w="med" len="med"/>
            </a:ln>
            <a:effectLst/>
          </p:spPr>
          <p:txBody>
            <a:bodyPr/>
            <a:lstStyle/>
            <a:p>
              <a:endParaRPr lang="ja-JP" altLang="en-US"/>
            </a:p>
          </p:txBody>
        </p:sp>
        <p:sp>
          <p:nvSpPr>
            <p:cNvPr id="7" name="Line 10"/>
            <p:cNvSpPr>
              <a:spLocks noChangeShapeType="1"/>
            </p:cNvSpPr>
            <p:nvPr/>
          </p:nvSpPr>
          <p:spPr bwMode="auto">
            <a:xfrm flipV="1">
              <a:off x="1429" y="2976"/>
              <a:ext cx="1133" cy="409"/>
            </a:xfrm>
            <a:prstGeom prst="line">
              <a:avLst/>
            </a:prstGeom>
            <a:noFill/>
            <a:ln w="28575" cap="rnd">
              <a:solidFill>
                <a:srgbClr val="FF3300"/>
              </a:solidFill>
              <a:prstDash val="sysDot"/>
              <a:round/>
              <a:headEnd/>
              <a:tailEnd type="triangle" w="med" len="med"/>
            </a:ln>
            <a:effectLst/>
          </p:spPr>
          <p:txBody>
            <a:bodyPr/>
            <a:lstStyle/>
            <a:p>
              <a:endParaRPr lang="ja-JP" altLang="en-US"/>
            </a:p>
          </p:txBody>
        </p:sp>
        <p:sp>
          <p:nvSpPr>
            <p:cNvPr id="12" name="Text Box 15"/>
            <p:cNvSpPr txBox="1">
              <a:spLocks noChangeArrowheads="1"/>
            </p:cNvSpPr>
            <p:nvPr/>
          </p:nvSpPr>
          <p:spPr bwMode="auto">
            <a:xfrm>
              <a:off x="2699" y="3113"/>
              <a:ext cx="201" cy="418"/>
            </a:xfrm>
            <a:prstGeom prst="rect">
              <a:avLst/>
            </a:prstGeom>
            <a:noFill/>
            <a:ln w="9525">
              <a:noFill/>
              <a:miter lim="800000"/>
              <a:headEnd/>
              <a:tailEnd/>
            </a:ln>
            <a:effectLst/>
          </p:spPr>
          <p:txBody>
            <a:bodyPr wrap="none">
              <a:spAutoFit/>
            </a:bodyPr>
            <a:lstStyle/>
            <a:p>
              <a:endParaRPr lang="en-US" altLang="ja-JP" dirty="0"/>
            </a:p>
          </p:txBody>
        </p:sp>
      </p:grpSp>
      <p:cxnSp>
        <p:nvCxnSpPr>
          <p:cNvPr id="11" name="直線矢印コネクタ 10"/>
          <p:cNvCxnSpPr/>
          <p:nvPr/>
        </p:nvCxnSpPr>
        <p:spPr>
          <a:xfrm flipH="1">
            <a:off x="4283968" y="1916832"/>
            <a:ext cx="576064" cy="0"/>
          </a:xfrm>
          <a:prstGeom prst="straightConnector1">
            <a:avLst/>
          </a:prstGeom>
          <a:ln w="57150">
            <a:solidFill>
              <a:srgbClr val="FF0000"/>
            </a:solidFill>
            <a:tailEnd type="arrow" w="lg" len="lg"/>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4788024" y="1700808"/>
            <a:ext cx="2262158" cy="369332"/>
          </a:xfrm>
          <a:prstGeom prst="rect">
            <a:avLst/>
          </a:prstGeom>
          <a:noFill/>
        </p:spPr>
        <p:txBody>
          <a:bodyPr wrap="none" rtlCol="0">
            <a:spAutoFit/>
          </a:bodyPr>
          <a:lstStyle/>
          <a:p>
            <a:r>
              <a:rPr kumimoji="1" lang="ja-JP" altLang="en-US" dirty="0" smtClean="0">
                <a:solidFill>
                  <a:srgbClr val="FF0000"/>
                </a:solidFill>
              </a:rPr>
              <a:t>これをベースにした</a:t>
            </a:r>
            <a:endParaRPr kumimoji="1" lang="ja-JP" altLang="en-US" dirty="0">
              <a:solidFill>
                <a:srgbClr val="FF0000"/>
              </a:solidFil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1+#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b="1" dirty="0" smtClean="0">
                <a:solidFill>
                  <a:srgbClr val="FF8D3E"/>
                </a:solidFill>
              </a:rPr>
              <a:t>HX @ SP8</a:t>
            </a:r>
            <a:r>
              <a:rPr lang="ja-JP" altLang="en-US" b="1" dirty="0" smtClean="0">
                <a:solidFill>
                  <a:srgbClr val="FF8D3E"/>
                </a:solidFill>
              </a:rPr>
              <a:t>をベースにするメリット</a:t>
            </a:r>
            <a:br>
              <a:rPr lang="ja-JP" altLang="en-US" b="1" dirty="0" smtClean="0">
                <a:solidFill>
                  <a:srgbClr val="FF8D3E"/>
                </a:solidFill>
              </a:rPr>
            </a:b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国内製で、改造に関する打ち合わせが容易。</a:t>
            </a:r>
            <a:endParaRPr kumimoji="1" lang="en-US" altLang="ja-JP" dirty="0" smtClean="0"/>
          </a:p>
          <a:p>
            <a:r>
              <a:rPr lang="ja-JP" altLang="en-US" dirty="0" smtClean="0"/>
              <a:t>軸受の芯ぶれが少なく</a:t>
            </a:r>
            <a:r>
              <a:rPr lang="en-US" altLang="ja-JP" dirty="0" smtClean="0"/>
              <a:t>(</a:t>
            </a:r>
            <a:r>
              <a:rPr lang="ja-JP" altLang="en-US" dirty="0" smtClean="0"/>
              <a:t>数</a:t>
            </a:r>
            <a:r>
              <a:rPr lang="en-US" altLang="ja-JP" dirty="0" err="1" smtClean="0"/>
              <a:t>μm</a:t>
            </a:r>
            <a:r>
              <a:rPr lang="ja-JP" altLang="en-US" dirty="0" err="1" smtClean="0"/>
              <a:t>、</a:t>
            </a:r>
            <a:r>
              <a:rPr lang="en-US" altLang="ja-JP" dirty="0" smtClean="0"/>
              <a:t>TMP</a:t>
            </a:r>
            <a:r>
              <a:rPr lang="ja-JP" altLang="en-US" dirty="0" smtClean="0"/>
              <a:t>の軸受は十数</a:t>
            </a:r>
            <a:r>
              <a:rPr lang="en-US" altLang="ja-JP" dirty="0" err="1" smtClean="0"/>
              <a:t>μm</a:t>
            </a:r>
            <a:r>
              <a:rPr lang="en-US" altLang="ja-JP" dirty="0" smtClean="0"/>
              <a:t>)</a:t>
            </a:r>
            <a:r>
              <a:rPr lang="ja-JP" altLang="en-US" dirty="0" err="1" smtClean="0"/>
              <a:t>、</a:t>
            </a:r>
            <a:r>
              <a:rPr lang="ja-JP" altLang="en-US" dirty="0" smtClean="0"/>
              <a:t>短い開口時間幅</a:t>
            </a:r>
            <a:r>
              <a:rPr lang="en-US" altLang="ja-JP" dirty="0" smtClean="0"/>
              <a:t>(</a:t>
            </a:r>
            <a:r>
              <a:rPr lang="en-US" altLang="ja-JP" dirty="0" err="1" smtClean="0"/>
              <a:t>tw</a:t>
            </a:r>
            <a:r>
              <a:rPr lang="en-US" altLang="ja-JP" dirty="0" smtClean="0"/>
              <a:t>)</a:t>
            </a:r>
            <a:r>
              <a:rPr lang="ja-JP" altLang="en-US" dirty="0" smtClean="0"/>
              <a:t>と広い開口幅</a:t>
            </a:r>
            <a:r>
              <a:rPr lang="en-US" altLang="ja-JP" dirty="0" smtClean="0"/>
              <a:t>(w:</a:t>
            </a:r>
            <a:r>
              <a:rPr lang="ja-JP" altLang="en-US" dirty="0" smtClean="0"/>
              <a:t>光量</a:t>
            </a:r>
            <a:r>
              <a:rPr lang="en-US" altLang="ja-JP" dirty="0" smtClean="0"/>
              <a:t>)</a:t>
            </a:r>
            <a:r>
              <a:rPr lang="ja-JP" altLang="en-US" dirty="0" err="1" smtClean="0"/>
              <a:t>を追</a:t>
            </a:r>
            <a:r>
              <a:rPr lang="ja-JP" altLang="en-US" dirty="0" smtClean="0"/>
              <a:t>及しやすい。</a:t>
            </a:r>
            <a:endParaRPr lang="en-US" altLang="ja-JP" dirty="0" smtClean="0"/>
          </a:p>
          <a:p>
            <a:r>
              <a:rPr kumimoji="1" lang="ja-JP" altLang="en-US" dirty="0" smtClean="0"/>
              <a:t>回転安定性</a:t>
            </a:r>
            <a:r>
              <a:rPr lang="ja-JP" altLang="en-US" dirty="0" smtClean="0"/>
              <a:t>がよいとの</a:t>
            </a:r>
            <a:r>
              <a:rPr lang="en-US" altLang="ja-JP" dirty="0" smtClean="0"/>
              <a:t>SPring-8</a:t>
            </a:r>
            <a:r>
              <a:rPr lang="ja-JP" altLang="en-US" dirty="0" smtClean="0"/>
              <a:t>の報告があり、ジッタを小さく見積もれるため、開口が比較的広くても実用になるとみられ、加工が楽になる。また、光量の増加も期待できる。</a:t>
            </a:r>
            <a:endParaRPr kumimoji="1"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solidFill>
                  <a:srgbClr val="FF8D3E"/>
                </a:solidFill>
              </a:rPr>
              <a:t>開発の課題</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HX</a:t>
            </a:r>
            <a:r>
              <a:rPr kumimoji="1" lang="ja-JP" altLang="en-US" dirty="0" smtClean="0"/>
              <a:t>⇒低真空、</a:t>
            </a:r>
            <a:r>
              <a:rPr kumimoji="1" lang="en-US" altLang="ja-JP" dirty="0" smtClean="0"/>
              <a:t>VUV</a:t>
            </a:r>
            <a:r>
              <a:rPr kumimoji="1" lang="ja-JP" altLang="en-US" dirty="0" smtClean="0"/>
              <a:t>⇒高真空</a:t>
            </a:r>
            <a:r>
              <a:rPr lang="en-US" altLang="ja-JP" dirty="0" smtClean="0"/>
              <a:t/>
            </a:r>
            <a:br>
              <a:rPr lang="en-US" altLang="ja-JP" dirty="0" smtClean="0"/>
            </a:br>
            <a:r>
              <a:rPr kumimoji="1" lang="ja-JP" altLang="en-US" dirty="0" smtClean="0"/>
              <a:t>軸受がエアベアリングなのでガス源になるので、その流入を抑える。</a:t>
            </a:r>
            <a:endParaRPr kumimoji="1" lang="en-US" altLang="ja-JP" dirty="0" smtClean="0"/>
          </a:p>
          <a:p>
            <a:r>
              <a:rPr kumimoji="1" lang="en-US" altLang="ja-JP" dirty="0" smtClean="0"/>
              <a:t>SPring-8</a:t>
            </a:r>
            <a:r>
              <a:rPr kumimoji="1" lang="ja-JP" altLang="en-US" dirty="0" smtClean="0"/>
              <a:t>の</a:t>
            </a:r>
            <a:r>
              <a:rPr kumimoji="1" lang="en-US" altLang="ja-JP" dirty="0" err="1" smtClean="0"/>
              <a:t>tw</a:t>
            </a:r>
            <a:r>
              <a:rPr kumimoji="1" lang="ja-JP" altLang="en-US" dirty="0" smtClean="0"/>
              <a:t>：</a:t>
            </a:r>
            <a:r>
              <a:rPr kumimoji="1" lang="en-US" altLang="ja-JP" dirty="0" smtClean="0"/>
              <a:t>900ns</a:t>
            </a:r>
            <a:r>
              <a:rPr kumimoji="1" lang="ja-JP" altLang="en-US" dirty="0" err="1" smtClean="0"/>
              <a:t>、</a:t>
            </a:r>
            <a:r>
              <a:rPr kumimoji="1" lang="en-US" altLang="ja-JP" dirty="0" smtClean="0"/>
              <a:t>PF</a:t>
            </a:r>
            <a:r>
              <a:rPr kumimoji="1" lang="ja-JP" altLang="en-US" dirty="0" smtClean="0"/>
              <a:t>の</a:t>
            </a:r>
            <a:r>
              <a:rPr kumimoji="1" lang="en-US" altLang="ja-JP" dirty="0" smtClean="0"/>
              <a:t>tw:300ns</a:t>
            </a:r>
            <a:br>
              <a:rPr kumimoji="1" lang="en-US" altLang="ja-JP" dirty="0" smtClean="0"/>
            </a:br>
            <a:r>
              <a:rPr kumimoji="1" lang="ja-JP" altLang="en-US" dirty="0" smtClean="0"/>
              <a:t>許容される開口時間が短いので高回転化もしくは大径化とともに</a:t>
            </a:r>
            <a:r>
              <a:rPr lang="ja-JP" altLang="en-US" dirty="0" smtClean="0"/>
              <a:t>スリット幅</a:t>
            </a:r>
            <a:r>
              <a:rPr lang="en-US" altLang="ja-JP" dirty="0" smtClean="0"/>
              <a:t>w</a:t>
            </a:r>
            <a:r>
              <a:rPr lang="ja-JP" altLang="en-US" dirty="0" smtClean="0"/>
              <a:t>を小さくする。</a:t>
            </a:r>
            <a:endParaRPr lang="en-US" altLang="ja-JP" dirty="0" smtClean="0"/>
          </a:p>
          <a:p>
            <a:r>
              <a:rPr kumimoji="1" lang="ja-JP" altLang="en-US" dirty="0" smtClean="0"/>
              <a:t>予算の制約が厳しい</a:t>
            </a:r>
            <a:r>
              <a:rPr kumimoji="1" lang="en-US" altLang="ja-JP" dirty="0" smtClean="0"/>
              <a:t>(SPring-8</a:t>
            </a:r>
            <a:r>
              <a:rPr lang="ja-JP" altLang="en-US" dirty="0" smtClean="0"/>
              <a:t>で使われているものをそのまま買う程度の予算での開発</a:t>
            </a:r>
            <a:r>
              <a:rPr lang="en-US" altLang="ja-JP" dirty="0" smtClean="0"/>
              <a:t>)</a:t>
            </a:r>
            <a:endParaRPr kumimoji="1" lang="ja-JP" alt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8.7"/>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バン">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バン">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アーバン">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10474</TotalTime>
  <Words>1108</Words>
  <Application>Microsoft Office PowerPoint</Application>
  <PresentationFormat>画面に合わせる (4:3)</PresentationFormat>
  <Paragraphs>157</Paragraphs>
  <Slides>17</Slides>
  <Notes>6</Notes>
  <HiddenSlides>0</HiddenSlides>
  <MMClips>0</MMClips>
  <ScaleCrop>false</ScaleCrop>
  <HeadingPairs>
    <vt:vector size="4" baseType="variant">
      <vt:variant>
        <vt:lpstr>テーマ</vt:lpstr>
      </vt:variant>
      <vt:variant>
        <vt:i4>1</vt:i4>
      </vt:variant>
      <vt:variant>
        <vt:lpstr>スライド タイトル</vt:lpstr>
      </vt:variant>
      <vt:variant>
        <vt:i4>17</vt:i4>
      </vt:variant>
    </vt:vector>
  </HeadingPairs>
  <TitlesOfParts>
    <vt:vector size="18" baseType="lpstr">
      <vt:lpstr>アーバン</vt:lpstr>
      <vt:lpstr>ＰＦハイブリット運転用の 光パルスセレクター</vt:lpstr>
      <vt:lpstr>光パルスセレクターとは</vt:lpstr>
      <vt:lpstr>スライド 3</vt:lpstr>
      <vt:lpstr>スライド 4</vt:lpstr>
      <vt:lpstr>スライド 5</vt:lpstr>
      <vt:lpstr>スライド 6</vt:lpstr>
      <vt:lpstr>軟X線パルスセレクターの開発</vt:lpstr>
      <vt:lpstr>HX @ SP8をベースにするメリット </vt:lpstr>
      <vt:lpstr>開発の課題</vt:lpstr>
      <vt:lpstr>エアベアリング概念図 </vt:lpstr>
      <vt:lpstr>スライド 11</vt:lpstr>
      <vt:lpstr>スライド 12</vt:lpstr>
      <vt:lpstr>スライド 13</vt:lpstr>
      <vt:lpstr>スライド 14</vt:lpstr>
      <vt:lpstr>スライド 15</vt:lpstr>
      <vt:lpstr>反省点</vt:lpstr>
      <vt:lpstr>まとめと今後の課題</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cp:lastModifiedBy> </cp:lastModifiedBy>
  <cp:revision>886</cp:revision>
  <dcterms:modified xsi:type="dcterms:W3CDTF">2012-11-08T06:22:55Z</dcterms:modified>
</cp:coreProperties>
</file>