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5" r:id="rId3"/>
    <p:sldId id="262" r:id="rId4"/>
    <p:sldId id="275" r:id="rId5"/>
    <p:sldId id="264" r:id="rId6"/>
    <p:sldId id="270" r:id="rId7"/>
    <p:sldId id="269" r:id="rId8"/>
    <p:sldId id="271" r:id="rId9"/>
    <p:sldId id="266" r:id="rId10"/>
    <p:sldId id="261" r:id="rId11"/>
    <p:sldId id="260" r:id="rId12"/>
    <p:sldId id="272" r:id="rId13"/>
    <p:sldId id="273" r:id="rId14"/>
    <p:sldId id="258" r:id="rId15"/>
    <p:sldId id="259" r:id="rId16"/>
    <p:sldId id="276" r:id="rId17"/>
    <p:sldId id="277" r:id="rId18"/>
    <p:sldId id="263" r:id="rId19"/>
    <p:sldId id="274" r:id="rId20"/>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2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9E2F95A-4AF0-4449-A324-26A910AD78A3}" type="datetimeFigureOut">
              <a:rPr lang="ja-JP" altLang="en-US"/>
              <a:pPr>
                <a:defRPr/>
              </a:pPr>
              <a:t>2013/1/15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8E52EDC-45B9-4D10-8440-D640F5DEA2F3}"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3EF558C-A0AD-40F5-A4A9-19ECB1FC6EA1}" type="datetimeFigureOut">
              <a:rPr lang="ja-JP" altLang="en-US"/>
              <a:pPr>
                <a:defRPr/>
              </a:pPr>
              <a:t>2013/1/15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07C241-51D5-4637-A77C-CCA5A9556B0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B143B4-C5C9-4398-8FBB-F9CA2EEA4189}" type="datetimeFigureOut">
              <a:rPr lang="ja-JP" altLang="en-US"/>
              <a:pPr>
                <a:defRPr/>
              </a:pPr>
              <a:t>2013/1/15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BA3B730-CB8D-4294-B9EA-7B91E67C4B40}"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fld id="{04400423-09C8-46A6-8D3D-6CDBFE965663}" type="datetimeFigureOut">
              <a:rPr lang="ja-JP" altLang="en-US"/>
              <a:pPr>
                <a:defRPr/>
              </a:pPr>
              <a:t>2013/1/15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931A17C-17C6-4A9C-8B37-41504ABF0DA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13C72B3-7D3B-4B16-95D1-F14B09F95CC1}" type="datetimeFigureOut">
              <a:rPr lang="ja-JP" altLang="en-US"/>
              <a:pPr>
                <a:defRPr/>
              </a:pPr>
              <a:t>2013/1/15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52FC813-8FDD-4CDC-B2D5-5D0994303D82}"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7854E52-D8FA-4543-B77A-1EEDD94EAD1A}" type="datetimeFigureOut">
              <a:rPr lang="ja-JP" altLang="en-US"/>
              <a:pPr>
                <a:defRPr/>
              </a:pPr>
              <a:t>2013/1/15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9F296B7-2A23-405B-83CD-9C50F37A0EC0}"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586D28E-55C8-4512-A08D-317CCDA1804C}" type="datetimeFigureOut">
              <a:rPr lang="ja-JP" altLang="en-US"/>
              <a:pPr>
                <a:defRPr/>
              </a:pPr>
              <a:t>2013/1/15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5E7AD8F-DB23-44B3-B4E4-BEBFC8700A1B}"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5A0AC034-8B25-44CC-B4A2-C5409863FE97}" type="datetimeFigureOut">
              <a:rPr lang="ja-JP" altLang="en-US"/>
              <a:pPr>
                <a:defRPr/>
              </a:pPr>
              <a:t>2013/1/15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E555AA1-A31E-4FD8-BDFB-E7FB1451E3EB}"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3F9EC452-8125-41B0-900E-286E070557FA}" type="datetimeFigureOut">
              <a:rPr lang="ja-JP" altLang="en-US"/>
              <a:pPr>
                <a:defRPr/>
              </a:pPr>
              <a:t>2013/1/15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7B153B4A-FF60-4DE4-873F-6FAEF0F9C47B}"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E66AA820-095B-4E69-88DE-9AA38403C9D1}" type="datetimeFigureOut">
              <a:rPr lang="ja-JP" altLang="en-US"/>
              <a:pPr>
                <a:defRPr/>
              </a:pPr>
              <a:t>2013/1/15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544B7A2-5C07-4375-9F28-6A65B54A088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87BEA2F-2ED9-4E23-B334-21F137DEE894}" type="datetimeFigureOut">
              <a:rPr lang="ja-JP" altLang="en-US"/>
              <a:pPr>
                <a:defRPr/>
              </a:pPr>
              <a:t>2013/1/15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576E76D-424E-429D-91D3-C6FE6D599464}"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C3D50AD-360A-4F98-A946-16FA78D4B468}" type="datetimeFigureOut">
              <a:rPr lang="ja-JP" altLang="en-US"/>
              <a:pPr>
                <a:defRPr/>
              </a:pPr>
              <a:t>2013/1/15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675E3E5-4590-4515-8E20-C3D521B41C9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885F637-EB54-4869-8451-B6CA15EA3626}" type="datetimeFigureOut">
              <a:rPr lang="ja-JP" altLang="en-US"/>
              <a:pPr>
                <a:defRPr/>
              </a:pPr>
              <a:t>2013/1/15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8F08AF2-18D8-4814-B402-17F94259096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539750" y="908050"/>
            <a:ext cx="8135938" cy="1470025"/>
          </a:xfrm>
          <a:ln>
            <a:solidFill>
              <a:schemeClr val="tx1"/>
            </a:solidFill>
          </a:ln>
        </p:spPr>
        <p:txBody>
          <a:bodyPr/>
          <a:lstStyle/>
          <a:p>
            <a:pPr eaLnBrk="1" hangingPunct="1"/>
            <a:r>
              <a:rPr lang="ja-JP" altLang="en-US" smtClean="0"/>
              <a:t>鹿児島大学大学院理工学研究科技術部の組織と活動報告</a:t>
            </a:r>
          </a:p>
        </p:txBody>
      </p:sp>
      <p:sp>
        <p:nvSpPr>
          <p:cNvPr id="14338" name="サブタイトル 2"/>
          <p:cNvSpPr>
            <a:spLocks noGrp="1"/>
          </p:cNvSpPr>
          <p:nvPr>
            <p:ph type="subTitle" idx="1"/>
          </p:nvPr>
        </p:nvSpPr>
        <p:spPr>
          <a:xfrm>
            <a:off x="1331913" y="3500438"/>
            <a:ext cx="6408737" cy="1152525"/>
          </a:xfrm>
        </p:spPr>
        <p:txBody>
          <a:bodyPr/>
          <a:lstStyle/>
          <a:p>
            <a:pPr eaLnBrk="1" hangingPunct="1"/>
            <a:r>
              <a:rPr lang="ja-JP" altLang="en-US" sz="2800" smtClean="0">
                <a:solidFill>
                  <a:schemeClr val="tx1"/>
                </a:solidFill>
              </a:rPr>
              <a:t>鹿児島大学大学院理工学研究科技術部</a:t>
            </a:r>
            <a:endParaRPr lang="en-US" altLang="ja-JP" sz="2800" smtClean="0">
              <a:solidFill>
                <a:schemeClr val="tx1"/>
              </a:solidFill>
            </a:endParaRPr>
          </a:p>
          <a:p>
            <a:pPr eaLnBrk="1" hangingPunct="1"/>
            <a:r>
              <a:rPr lang="ja-JP" altLang="en-US" sz="2800" smtClean="0">
                <a:solidFill>
                  <a:schemeClr val="tx1"/>
                </a:solidFill>
              </a:rPr>
              <a:t>愛甲　頼和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a:xfrm>
            <a:off x="3419475" y="539750"/>
            <a:ext cx="2339975" cy="539750"/>
          </a:xfrm>
          <a:ln>
            <a:solidFill>
              <a:schemeClr val="tx1"/>
            </a:solidFill>
          </a:ln>
        </p:spPr>
        <p:txBody>
          <a:bodyPr/>
          <a:lstStyle/>
          <a:p>
            <a:pPr eaLnBrk="1" hangingPunct="1"/>
            <a:r>
              <a:rPr lang="ja-JP" altLang="ja-JP" sz="2800" smtClean="0"/>
              <a:t>技術研修</a:t>
            </a:r>
            <a:endParaRPr lang="ja-JP" altLang="en-US" sz="2800" smtClean="0"/>
          </a:p>
        </p:txBody>
      </p:sp>
      <p:sp>
        <p:nvSpPr>
          <p:cNvPr id="3" name="正方形/長方形 2"/>
          <p:cNvSpPr/>
          <p:nvPr/>
        </p:nvSpPr>
        <p:spPr>
          <a:xfrm>
            <a:off x="576263" y="1619250"/>
            <a:ext cx="7993062" cy="4618038"/>
          </a:xfrm>
          <a:prstGeom prst="rect">
            <a:avLst/>
          </a:prstGeom>
        </p:spPr>
        <p:txBody>
          <a:bodyPr>
            <a:spAutoFit/>
          </a:bodyPr>
          <a:lstStyle/>
          <a:p>
            <a:pPr fontAlgn="auto">
              <a:spcBef>
                <a:spcPts val="0"/>
              </a:spcBef>
              <a:spcAft>
                <a:spcPts val="0"/>
              </a:spcAft>
              <a:defRPr/>
            </a:pPr>
            <a:r>
              <a:rPr lang="ja-JP" altLang="ja-JP" dirty="0"/>
              <a:t>　</a:t>
            </a:r>
            <a:r>
              <a:rPr lang="ja-JP" altLang="ja-JP" sz="2000" u="wavy" dirty="0"/>
              <a:t>平成２４年度</a:t>
            </a:r>
          </a:p>
          <a:p>
            <a:pPr fontAlgn="auto">
              <a:spcBef>
                <a:spcPts val="0"/>
              </a:spcBef>
              <a:spcAft>
                <a:spcPts val="0"/>
              </a:spcAft>
              <a:defRPr/>
            </a:pPr>
            <a:r>
              <a:rPr lang="ja-JP" altLang="ja-JP" dirty="0"/>
              <a:t>　　</a:t>
            </a:r>
            <a:r>
              <a:rPr lang="ja-JP" altLang="en-US" dirty="0"/>
              <a:t>　</a:t>
            </a:r>
            <a:r>
              <a:rPr lang="ja-JP" altLang="ja-JP" dirty="0"/>
              <a:t>九州地区国立大学法人等技術職員スキルアップ研修Ａ（熊本大学）　２名</a:t>
            </a:r>
          </a:p>
          <a:p>
            <a:pPr fontAlgn="auto">
              <a:spcBef>
                <a:spcPts val="0"/>
              </a:spcBef>
              <a:spcAft>
                <a:spcPts val="0"/>
              </a:spcAft>
              <a:defRPr/>
            </a:pPr>
            <a:r>
              <a:rPr lang="ja-JP" altLang="ja-JP" dirty="0"/>
              <a:t>　　</a:t>
            </a:r>
            <a:r>
              <a:rPr lang="ja-JP" altLang="en-US" dirty="0"/>
              <a:t>　</a:t>
            </a:r>
            <a:r>
              <a:rPr lang="ja-JP" altLang="ja-JP" dirty="0"/>
              <a:t>九州地区国立大学法人等技術専門職員</a:t>
            </a:r>
            <a:endParaRPr lang="ja-JP" altLang="en-US" dirty="0"/>
          </a:p>
          <a:p>
            <a:pPr fontAlgn="auto">
              <a:spcBef>
                <a:spcPts val="0"/>
              </a:spcBef>
              <a:spcAft>
                <a:spcPts val="0"/>
              </a:spcAft>
              <a:defRPr/>
            </a:pPr>
            <a:r>
              <a:rPr lang="ja-JP" altLang="en-US" dirty="0"/>
              <a:t>　　　　　</a:t>
            </a:r>
            <a:r>
              <a:rPr lang="ja-JP" altLang="ja-JP" dirty="0"/>
              <a:t>及び中堅技術職員研修（佐賀大学）　１名</a:t>
            </a:r>
          </a:p>
          <a:p>
            <a:pPr fontAlgn="auto">
              <a:spcBef>
                <a:spcPts val="0"/>
              </a:spcBef>
              <a:spcAft>
                <a:spcPts val="0"/>
              </a:spcAft>
              <a:defRPr/>
            </a:pPr>
            <a:r>
              <a:rPr lang="ja-JP" altLang="ja-JP" dirty="0"/>
              <a:t>　　</a:t>
            </a:r>
            <a:r>
              <a:rPr lang="ja-JP" altLang="en-US" dirty="0"/>
              <a:t>　</a:t>
            </a:r>
            <a:r>
              <a:rPr lang="ja-JP" altLang="ja-JP" dirty="0"/>
              <a:t>事務系・技術系新規採用職員研修（鹿児島大学）３名</a:t>
            </a:r>
            <a:endParaRPr lang="ja-JP" altLang="en-US" dirty="0"/>
          </a:p>
          <a:p>
            <a:pPr fontAlgn="auto">
              <a:spcBef>
                <a:spcPts val="0"/>
              </a:spcBef>
              <a:spcAft>
                <a:spcPts val="0"/>
              </a:spcAft>
              <a:defRPr/>
            </a:pPr>
            <a:r>
              <a:rPr lang="ja-JP" altLang="en-US" dirty="0"/>
              <a:t>　　　</a:t>
            </a:r>
            <a:r>
              <a:rPr lang="ja-JP" altLang="ja-JP" dirty="0"/>
              <a:t>フォローアップ研修（鹿児島大学）４名</a:t>
            </a:r>
            <a:endParaRPr lang="ja-JP" altLang="en-US" dirty="0"/>
          </a:p>
          <a:p>
            <a:pPr fontAlgn="auto">
              <a:spcBef>
                <a:spcPts val="0"/>
              </a:spcBef>
              <a:spcAft>
                <a:spcPts val="0"/>
              </a:spcAft>
              <a:defRPr/>
            </a:pPr>
            <a:endParaRPr lang="ja-JP" altLang="ja-JP" dirty="0"/>
          </a:p>
          <a:p>
            <a:pPr fontAlgn="auto">
              <a:spcBef>
                <a:spcPts val="0"/>
              </a:spcBef>
              <a:spcAft>
                <a:spcPts val="0"/>
              </a:spcAft>
              <a:defRPr/>
            </a:pPr>
            <a:r>
              <a:rPr lang="ja-JP" altLang="ja-JP" dirty="0"/>
              <a:t>　</a:t>
            </a:r>
            <a:r>
              <a:rPr lang="ja-JP" altLang="ja-JP" sz="2000" u="wavy" dirty="0"/>
              <a:t>平成２３年度</a:t>
            </a:r>
          </a:p>
          <a:p>
            <a:pPr fontAlgn="auto">
              <a:spcBef>
                <a:spcPts val="0"/>
              </a:spcBef>
              <a:spcAft>
                <a:spcPts val="0"/>
              </a:spcAft>
              <a:defRPr/>
            </a:pPr>
            <a:r>
              <a:rPr lang="ja-JP" altLang="ja-JP" dirty="0"/>
              <a:t>　　</a:t>
            </a:r>
            <a:r>
              <a:rPr lang="ja-JP" altLang="en-US" dirty="0"/>
              <a:t>　</a:t>
            </a:r>
            <a:r>
              <a:rPr lang="ja-JP" altLang="ja-JP" dirty="0"/>
              <a:t>九州地区国立大学法人等技術職員スキルアップ研修Ｂ（長崎大学）　２名</a:t>
            </a:r>
            <a:endParaRPr lang="ja-JP" altLang="en-US" dirty="0"/>
          </a:p>
          <a:p>
            <a:pPr fontAlgn="auto">
              <a:spcBef>
                <a:spcPts val="0"/>
              </a:spcBef>
              <a:spcAft>
                <a:spcPts val="0"/>
              </a:spcAft>
              <a:defRPr/>
            </a:pPr>
            <a:r>
              <a:rPr lang="ja-JP" altLang="en-US" dirty="0"/>
              <a:t>　　　</a:t>
            </a:r>
            <a:r>
              <a:rPr lang="ja-JP" altLang="ja-JP" dirty="0"/>
              <a:t>事務系・技術系新規採用職員研修（鹿児島大学）３名</a:t>
            </a:r>
            <a:endParaRPr lang="ja-JP" altLang="en-US" dirty="0"/>
          </a:p>
          <a:p>
            <a:pPr fontAlgn="auto">
              <a:spcBef>
                <a:spcPts val="0"/>
              </a:spcBef>
              <a:spcAft>
                <a:spcPts val="0"/>
              </a:spcAft>
              <a:defRPr/>
            </a:pPr>
            <a:endParaRPr lang="ja-JP" altLang="en-US" dirty="0">
              <a:latin typeface="+mn-lt"/>
              <a:ea typeface="+mn-ea"/>
            </a:endParaRPr>
          </a:p>
          <a:p>
            <a:pPr fontAlgn="auto">
              <a:spcBef>
                <a:spcPts val="0"/>
              </a:spcBef>
              <a:spcAft>
                <a:spcPts val="0"/>
              </a:spcAft>
              <a:defRPr/>
            </a:pPr>
            <a:r>
              <a:rPr lang="ja-JP" altLang="ja-JP" dirty="0">
                <a:latin typeface="+mn-lt"/>
                <a:ea typeface="+mn-ea"/>
              </a:rPr>
              <a:t>　</a:t>
            </a:r>
            <a:r>
              <a:rPr lang="ja-JP" altLang="ja-JP" sz="2000" u="wavy" dirty="0">
                <a:latin typeface="+mn-lt"/>
                <a:ea typeface="+mn-ea"/>
              </a:rPr>
              <a:t>平成２２年度</a:t>
            </a:r>
          </a:p>
          <a:p>
            <a:pPr fontAlgn="auto">
              <a:spcBef>
                <a:spcPts val="0"/>
              </a:spcBef>
              <a:spcAft>
                <a:spcPts val="0"/>
              </a:spcAft>
              <a:defRPr/>
            </a:pPr>
            <a:r>
              <a:rPr lang="ja-JP" altLang="ja-JP" dirty="0">
                <a:latin typeface="+mn-lt"/>
                <a:ea typeface="+mn-ea"/>
              </a:rPr>
              <a:t>　　</a:t>
            </a:r>
            <a:r>
              <a:rPr lang="ja-JP" altLang="en-US" dirty="0">
                <a:latin typeface="+mn-lt"/>
                <a:ea typeface="+mn-ea"/>
              </a:rPr>
              <a:t>　</a:t>
            </a:r>
            <a:r>
              <a:rPr lang="ja-JP" altLang="ja-JP" dirty="0">
                <a:latin typeface="+mn-lt"/>
                <a:ea typeface="+mn-ea"/>
              </a:rPr>
              <a:t>九州地区国立大学法人等技術専門員研修（大分大学）　１名</a:t>
            </a:r>
          </a:p>
          <a:p>
            <a:pPr fontAlgn="auto">
              <a:spcBef>
                <a:spcPts val="0"/>
              </a:spcBef>
              <a:spcAft>
                <a:spcPts val="0"/>
              </a:spcAft>
              <a:defRPr/>
            </a:pPr>
            <a:r>
              <a:rPr lang="ja-JP" altLang="ja-JP" dirty="0">
                <a:latin typeface="+mn-lt"/>
                <a:ea typeface="+mn-ea"/>
              </a:rPr>
              <a:t>　　</a:t>
            </a:r>
            <a:r>
              <a:rPr lang="ja-JP" altLang="en-US" dirty="0">
                <a:latin typeface="+mn-lt"/>
                <a:ea typeface="+mn-ea"/>
              </a:rPr>
              <a:t>　</a:t>
            </a:r>
            <a:r>
              <a:rPr lang="ja-JP" altLang="ja-JP" dirty="0">
                <a:latin typeface="+mn-lt"/>
                <a:ea typeface="+mn-ea"/>
              </a:rPr>
              <a:t>海外研修基礎コース職員派遣研修（アメリカ　シリコンバレー）　１名</a:t>
            </a:r>
          </a:p>
          <a:p>
            <a:pPr fontAlgn="auto">
              <a:spcBef>
                <a:spcPts val="0"/>
              </a:spcBef>
              <a:spcAft>
                <a:spcPts val="0"/>
              </a:spcAft>
              <a:defRPr/>
            </a:pPr>
            <a:r>
              <a:rPr lang="ja-JP" altLang="ja-JP" dirty="0">
                <a:latin typeface="+mn-lt"/>
                <a:ea typeface="+mn-ea"/>
              </a:rPr>
              <a:t>　　</a:t>
            </a:r>
            <a:r>
              <a:rPr lang="ja-JP" altLang="en-US" dirty="0">
                <a:latin typeface="+mn-lt"/>
                <a:ea typeface="+mn-ea"/>
              </a:rPr>
              <a:t>　</a:t>
            </a:r>
            <a:r>
              <a:rPr lang="ja-JP" altLang="ja-JP" dirty="0">
                <a:latin typeface="+mn-lt"/>
                <a:ea typeface="+mn-ea"/>
              </a:rPr>
              <a:t>九州地区国立大学法人等技術職員スキルアップ研修Ａ（琉球大学）　３名</a:t>
            </a:r>
            <a:endParaRPr lang="ja-JP" altLang="en-US" dirty="0">
              <a:latin typeface="+mn-lt"/>
              <a:ea typeface="+mn-ea"/>
            </a:endParaRPr>
          </a:p>
          <a:p>
            <a:pPr fontAlgn="auto">
              <a:spcBef>
                <a:spcPts val="0"/>
              </a:spcBef>
              <a:spcAft>
                <a:spcPts val="0"/>
              </a:spcAft>
              <a:defRPr/>
            </a:pPr>
            <a:endParaRPr lang="ja-JP" altLang="ja-JP" dirty="0">
              <a:latin typeface="+mn-lt"/>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a:xfrm>
            <a:off x="2700338" y="539750"/>
            <a:ext cx="3059112" cy="539750"/>
          </a:xfrm>
          <a:ln>
            <a:solidFill>
              <a:schemeClr val="tx1"/>
            </a:solidFill>
          </a:ln>
        </p:spPr>
        <p:txBody>
          <a:bodyPr/>
          <a:lstStyle/>
          <a:p>
            <a:pPr eaLnBrk="1" hangingPunct="1"/>
            <a:r>
              <a:rPr lang="ja-JP" altLang="ja-JP" sz="2800" smtClean="0"/>
              <a:t>技術研究会発表</a:t>
            </a:r>
            <a:endParaRPr lang="ja-JP" altLang="en-US" sz="2800" smtClean="0"/>
          </a:p>
        </p:txBody>
      </p:sp>
      <p:sp>
        <p:nvSpPr>
          <p:cNvPr id="3" name="正方形/長方形 2"/>
          <p:cNvSpPr/>
          <p:nvPr/>
        </p:nvSpPr>
        <p:spPr>
          <a:xfrm>
            <a:off x="576263" y="1619250"/>
            <a:ext cx="7921625" cy="4064000"/>
          </a:xfrm>
          <a:prstGeom prst="rect">
            <a:avLst/>
          </a:prstGeom>
        </p:spPr>
        <p:txBody>
          <a:bodyPr>
            <a:spAutoFit/>
          </a:bodyPr>
          <a:lstStyle/>
          <a:p>
            <a:pPr fontAlgn="auto">
              <a:spcBef>
                <a:spcPts val="0"/>
              </a:spcBef>
              <a:spcAft>
                <a:spcPts val="0"/>
              </a:spcAft>
              <a:defRPr/>
            </a:pPr>
            <a:r>
              <a:rPr lang="ja-JP" altLang="en-US" b="1" dirty="0"/>
              <a:t>　</a:t>
            </a:r>
            <a:r>
              <a:rPr lang="ja-JP" altLang="ja-JP" sz="2000" u="wavy" dirty="0"/>
              <a:t>平成２４年度</a:t>
            </a:r>
          </a:p>
          <a:p>
            <a:pPr fontAlgn="auto">
              <a:spcBef>
                <a:spcPts val="0"/>
              </a:spcBef>
              <a:spcAft>
                <a:spcPts val="0"/>
              </a:spcAft>
              <a:defRPr/>
            </a:pPr>
            <a:r>
              <a:rPr lang="ja-JP" altLang="ja-JP" dirty="0"/>
              <a:t>　　</a:t>
            </a:r>
            <a:r>
              <a:rPr lang="ja-JP" altLang="en-US" dirty="0"/>
              <a:t>　</a:t>
            </a:r>
            <a:r>
              <a:rPr lang="ja-JP" altLang="ja-JP" dirty="0"/>
              <a:t>情報技術研究会（九州工業大学）　１名</a:t>
            </a:r>
          </a:p>
          <a:p>
            <a:pPr fontAlgn="auto">
              <a:spcBef>
                <a:spcPts val="0"/>
              </a:spcBef>
              <a:spcAft>
                <a:spcPts val="0"/>
              </a:spcAft>
              <a:defRPr/>
            </a:pPr>
            <a:r>
              <a:rPr lang="ja-JP" altLang="en-US" dirty="0"/>
              <a:t>　　　</a:t>
            </a:r>
            <a:r>
              <a:rPr lang="ja-JP" altLang="ja-JP" dirty="0"/>
              <a:t>総合技術研究会（愛媛大学）　３名</a:t>
            </a:r>
          </a:p>
          <a:p>
            <a:pPr fontAlgn="auto">
              <a:spcBef>
                <a:spcPts val="0"/>
              </a:spcBef>
              <a:spcAft>
                <a:spcPts val="0"/>
              </a:spcAft>
              <a:defRPr/>
            </a:pPr>
            <a:r>
              <a:rPr lang="ja-JP" altLang="ja-JP" dirty="0"/>
              <a:t>　　</a:t>
            </a:r>
            <a:r>
              <a:rPr lang="ja-JP" altLang="en-US" dirty="0"/>
              <a:t>　</a:t>
            </a:r>
            <a:r>
              <a:rPr lang="ja-JP" altLang="ja-JP" dirty="0"/>
              <a:t>機器・分析技術研究会（大分大学）　５名</a:t>
            </a:r>
          </a:p>
          <a:p>
            <a:pPr fontAlgn="auto">
              <a:spcBef>
                <a:spcPts val="0"/>
              </a:spcBef>
              <a:spcAft>
                <a:spcPts val="0"/>
              </a:spcAft>
              <a:defRPr/>
            </a:pPr>
            <a:endParaRPr lang="ja-JP" altLang="en-US" dirty="0">
              <a:latin typeface="+mn-lt"/>
              <a:ea typeface="+mn-ea"/>
            </a:endParaRPr>
          </a:p>
          <a:p>
            <a:pPr fontAlgn="auto">
              <a:spcBef>
                <a:spcPts val="0"/>
              </a:spcBef>
              <a:spcAft>
                <a:spcPts val="0"/>
              </a:spcAft>
              <a:defRPr/>
            </a:pPr>
            <a:r>
              <a:rPr lang="ja-JP" altLang="ja-JP" dirty="0"/>
              <a:t>　</a:t>
            </a:r>
            <a:r>
              <a:rPr lang="ja-JP" altLang="ja-JP" sz="2000" u="wavy" dirty="0"/>
              <a:t>平成２３年度</a:t>
            </a:r>
          </a:p>
          <a:p>
            <a:pPr fontAlgn="auto">
              <a:spcBef>
                <a:spcPts val="0"/>
              </a:spcBef>
              <a:spcAft>
                <a:spcPts val="0"/>
              </a:spcAft>
              <a:defRPr/>
            </a:pPr>
            <a:r>
              <a:rPr lang="ja-JP" altLang="ja-JP" dirty="0"/>
              <a:t>　　</a:t>
            </a:r>
            <a:r>
              <a:rPr lang="ja-JP" altLang="en-US" dirty="0"/>
              <a:t>　</a:t>
            </a:r>
            <a:r>
              <a:rPr lang="ja-JP" altLang="ja-JP" dirty="0"/>
              <a:t>実験・実習技術研究会（神戸大学）　３名</a:t>
            </a:r>
          </a:p>
          <a:p>
            <a:pPr fontAlgn="auto">
              <a:spcBef>
                <a:spcPts val="0"/>
              </a:spcBef>
              <a:spcAft>
                <a:spcPts val="0"/>
              </a:spcAft>
              <a:defRPr/>
            </a:pPr>
            <a:r>
              <a:rPr lang="ja-JP" altLang="ja-JP" dirty="0"/>
              <a:t>　　</a:t>
            </a:r>
            <a:r>
              <a:rPr lang="ja-JP" altLang="en-US" dirty="0"/>
              <a:t>　</a:t>
            </a:r>
            <a:r>
              <a:rPr lang="ja-JP" altLang="ja-JP" dirty="0"/>
              <a:t>情報技術研究会（九州工業大学）　１名</a:t>
            </a:r>
            <a:endParaRPr lang="ja-JP" altLang="en-US" dirty="0"/>
          </a:p>
          <a:p>
            <a:pPr fontAlgn="auto">
              <a:spcBef>
                <a:spcPts val="0"/>
              </a:spcBef>
              <a:spcAft>
                <a:spcPts val="0"/>
              </a:spcAft>
              <a:defRPr/>
            </a:pPr>
            <a:r>
              <a:rPr lang="ja-JP" altLang="en-US" dirty="0"/>
              <a:t>　　　</a:t>
            </a:r>
            <a:r>
              <a:rPr lang="ja-JP" altLang="ja-JP" dirty="0"/>
              <a:t>九州地区総合技術研究会（鹿児島大学）</a:t>
            </a:r>
            <a:r>
              <a:rPr lang="ja-JP" altLang="en-US" dirty="0"/>
              <a:t>　</a:t>
            </a:r>
            <a:r>
              <a:rPr lang="ja-JP" altLang="ja-JP" dirty="0"/>
              <a:t>８名</a:t>
            </a:r>
          </a:p>
          <a:p>
            <a:pPr fontAlgn="auto">
              <a:spcBef>
                <a:spcPts val="0"/>
              </a:spcBef>
              <a:spcAft>
                <a:spcPts val="0"/>
              </a:spcAft>
              <a:defRPr/>
            </a:pPr>
            <a:endParaRPr lang="ja-JP" altLang="en-US" dirty="0">
              <a:latin typeface="+mn-lt"/>
              <a:ea typeface="+mn-ea"/>
            </a:endParaRPr>
          </a:p>
          <a:p>
            <a:pPr fontAlgn="auto">
              <a:spcBef>
                <a:spcPts val="0"/>
              </a:spcBef>
              <a:spcAft>
                <a:spcPts val="0"/>
              </a:spcAft>
              <a:defRPr/>
            </a:pPr>
            <a:r>
              <a:rPr lang="ja-JP" altLang="en-US" dirty="0">
                <a:latin typeface="+mn-lt"/>
                <a:ea typeface="+mn-ea"/>
              </a:rPr>
              <a:t>　</a:t>
            </a:r>
            <a:r>
              <a:rPr lang="ja-JP" altLang="ja-JP" sz="2000" u="wavy" dirty="0">
                <a:latin typeface="+mn-lt"/>
                <a:ea typeface="+mn-ea"/>
              </a:rPr>
              <a:t>平成２２年度</a:t>
            </a:r>
          </a:p>
          <a:p>
            <a:pPr fontAlgn="auto">
              <a:spcBef>
                <a:spcPts val="0"/>
              </a:spcBef>
              <a:spcAft>
                <a:spcPts val="0"/>
              </a:spcAft>
              <a:defRPr/>
            </a:pPr>
            <a:r>
              <a:rPr lang="ja-JP" altLang="ja-JP" dirty="0">
                <a:latin typeface="+mn-lt"/>
                <a:ea typeface="+mn-ea"/>
              </a:rPr>
              <a:t>　　</a:t>
            </a:r>
            <a:r>
              <a:rPr lang="ja-JP" altLang="en-US" dirty="0">
                <a:latin typeface="+mn-lt"/>
                <a:ea typeface="+mn-ea"/>
              </a:rPr>
              <a:t>　</a:t>
            </a:r>
            <a:r>
              <a:rPr lang="ja-JP" altLang="ja-JP" dirty="0">
                <a:latin typeface="+mn-lt"/>
                <a:ea typeface="+mn-ea"/>
              </a:rPr>
              <a:t>総合技術研究会（熊本大学）　６名</a:t>
            </a:r>
          </a:p>
          <a:p>
            <a:pPr fontAlgn="auto">
              <a:spcBef>
                <a:spcPts val="0"/>
              </a:spcBef>
              <a:spcAft>
                <a:spcPts val="0"/>
              </a:spcAft>
              <a:defRPr/>
            </a:pPr>
            <a:r>
              <a:rPr lang="ja-JP" altLang="ja-JP" dirty="0">
                <a:latin typeface="+mn-lt"/>
                <a:ea typeface="+mn-ea"/>
              </a:rPr>
              <a:t>　　</a:t>
            </a:r>
            <a:r>
              <a:rPr lang="ja-JP" altLang="en-US" dirty="0">
                <a:latin typeface="+mn-lt"/>
                <a:ea typeface="+mn-ea"/>
              </a:rPr>
              <a:t>　</a:t>
            </a:r>
            <a:r>
              <a:rPr lang="ja-JP" altLang="ja-JP" dirty="0">
                <a:latin typeface="+mn-lt"/>
                <a:ea typeface="+mn-ea"/>
              </a:rPr>
              <a:t>宮崎大学工学部教育研究支援技術センター技術発表会（宮崎大学）</a:t>
            </a:r>
            <a:r>
              <a:rPr lang="ja-JP" altLang="en-US" dirty="0">
                <a:latin typeface="+mn-lt"/>
                <a:ea typeface="+mn-ea"/>
              </a:rPr>
              <a:t>　</a:t>
            </a:r>
            <a:r>
              <a:rPr lang="ja-JP" altLang="ja-JP" dirty="0">
                <a:latin typeface="+mn-lt"/>
                <a:ea typeface="+mn-ea"/>
              </a:rPr>
              <a:t>２名</a:t>
            </a:r>
            <a:endParaRPr lang="ja-JP" altLang="en-US" dirty="0">
              <a:latin typeface="+mn-lt"/>
              <a:ea typeface="+mn-ea"/>
            </a:endParaRPr>
          </a:p>
          <a:p>
            <a:pPr fontAlgn="auto">
              <a:spcBef>
                <a:spcPts val="0"/>
              </a:spcBef>
              <a:spcAft>
                <a:spcPts val="0"/>
              </a:spcAft>
              <a:defRPr/>
            </a:pPr>
            <a:endParaRPr lang="ja-JP" altLang="en-US" b="1" dirty="0">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a:xfrm>
            <a:off x="2700338" y="539750"/>
            <a:ext cx="3059112" cy="539750"/>
          </a:xfrm>
          <a:ln>
            <a:solidFill>
              <a:schemeClr val="tx1"/>
            </a:solidFill>
          </a:ln>
        </p:spPr>
        <p:txBody>
          <a:bodyPr/>
          <a:lstStyle/>
          <a:p>
            <a:pPr eaLnBrk="1" hangingPunct="1"/>
            <a:r>
              <a:rPr lang="ja-JP" altLang="en-US" sz="2800" smtClean="0"/>
              <a:t>スキルアップ研修</a:t>
            </a:r>
          </a:p>
        </p:txBody>
      </p:sp>
      <p:sp>
        <p:nvSpPr>
          <p:cNvPr id="3" name="テキスト ボックス 2"/>
          <p:cNvSpPr txBox="1"/>
          <p:nvPr/>
        </p:nvSpPr>
        <p:spPr>
          <a:xfrm>
            <a:off x="539750" y="1403350"/>
            <a:ext cx="7920038" cy="5140325"/>
          </a:xfrm>
          <a:prstGeom prst="rect">
            <a:avLst/>
          </a:prstGeom>
          <a:noFill/>
        </p:spPr>
        <p:txBody>
          <a:bodyPr>
            <a:spAutoFit/>
          </a:bodyPr>
          <a:lstStyle/>
          <a:p>
            <a:pPr>
              <a:defRPr/>
            </a:pPr>
            <a:r>
              <a:rPr lang="ja-JP" altLang="en-US" dirty="0"/>
              <a:t>　</a:t>
            </a:r>
            <a:r>
              <a:rPr lang="ja-JP" altLang="en-US" sz="2000" u="wavy" dirty="0"/>
              <a:t>平成</a:t>
            </a:r>
            <a:r>
              <a:rPr lang="en-US" altLang="ja-JP" sz="2000" u="wavy" dirty="0"/>
              <a:t>24</a:t>
            </a:r>
            <a:r>
              <a:rPr lang="ja-JP" altLang="en-US" sz="2000" u="wavy" dirty="0"/>
              <a:t>年度</a:t>
            </a:r>
          </a:p>
          <a:p>
            <a:pPr>
              <a:defRPr/>
            </a:pPr>
            <a:r>
              <a:rPr lang="ja-JP" altLang="en-US" dirty="0"/>
              <a:t>　　　第３回スキルアップ研修</a:t>
            </a:r>
          </a:p>
          <a:p>
            <a:pPr>
              <a:defRPr/>
            </a:pPr>
            <a:r>
              <a:rPr lang="ja-JP" altLang="en-US" dirty="0"/>
              <a:t> 　　　　　内容：「風力発電機の構造と分解組み立て、モンゴルの実情について」</a:t>
            </a:r>
          </a:p>
          <a:p>
            <a:pPr>
              <a:defRPr/>
            </a:pPr>
            <a:r>
              <a:rPr lang="ja-JP" altLang="en-US" dirty="0"/>
              <a:t>　　　　　　　講師：都城工業高等専門学校　川崎　敬一氏</a:t>
            </a:r>
          </a:p>
          <a:p>
            <a:pPr>
              <a:defRPr/>
            </a:pPr>
            <a:r>
              <a:rPr lang="ja-JP" altLang="en-US" dirty="0"/>
              <a:t>　　　第２回スキルアップ研修</a:t>
            </a:r>
          </a:p>
          <a:p>
            <a:pPr>
              <a:defRPr/>
            </a:pPr>
            <a:r>
              <a:rPr lang="ja-JP" altLang="en-US" dirty="0"/>
              <a:t> 　　　　　内容：「</a:t>
            </a:r>
            <a:r>
              <a:rPr lang="en-US" altLang="ja-JP" dirty="0" err="1"/>
              <a:t>PukiWiki</a:t>
            </a:r>
            <a:r>
              <a:rPr lang="ja-JP" altLang="en-US" dirty="0"/>
              <a:t>を利用した</a:t>
            </a:r>
            <a:r>
              <a:rPr lang="en-US" altLang="ja-JP" dirty="0"/>
              <a:t>Web</a:t>
            </a:r>
            <a:r>
              <a:rPr lang="ja-JP" altLang="en-US" dirty="0"/>
              <a:t>サイト構築入門」</a:t>
            </a:r>
          </a:p>
          <a:p>
            <a:pPr>
              <a:defRPr/>
            </a:pPr>
            <a:r>
              <a:rPr lang="ja-JP" altLang="en-US" dirty="0"/>
              <a:t>　　　第１回スキルアップ研修</a:t>
            </a:r>
          </a:p>
          <a:p>
            <a:pPr>
              <a:defRPr/>
            </a:pPr>
            <a:r>
              <a:rPr lang="ja-JP" altLang="en-US" dirty="0"/>
              <a:t> 　　　　　内容：「ガラス細工（とんぼ玉作成）」</a:t>
            </a:r>
          </a:p>
          <a:p>
            <a:pPr>
              <a:defRPr/>
            </a:pPr>
            <a:endParaRPr lang="ja-JP" altLang="en-US" dirty="0"/>
          </a:p>
          <a:p>
            <a:pPr>
              <a:defRPr/>
            </a:pPr>
            <a:r>
              <a:rPr lang="ja-JP" altLang="en-US" dirty="0"/>
              <a:t>　</a:t>
            </a:r>
            <a:r>
              <a:rPr lang="ja-JP" altLang="en-US" sz="2000" u="wavy" dirty="0"/>
              <a:t>平成</a:t>
            </a:r>
            <a:r>
              <a:rPr lang="en-US" altLang="ja-JP" sz="2000" u="wavy" dirty="0"/>
              <a:t>23</a:t>
            </a:r>
            <a:r>
              <a:rPr lang="ja-JP" altLang="en-US" sz="2000" u="wavy" dirty="0"/>
              <a:t>年度</a:t>
            </a:r>
          </a:p>
          <a:p>
            <a:pPr>
              <a:defRPr/>
            </a:pPr>
            <a:r>
              <a:rPr lang="ja-JP" altLang="en-US" dirty="0"/>
              <a:t>　　　第４回スキルアップ研修</a:t>
            </a:r>
          </a:p>
          <a:p>
            <a:pPr>
              <a:defRPr/>
            </a:pPr>
            <a:r>
              <a:rPr lang="ja-JP" altLang="en-US" dirty="0"/>
              <a:t> 　　　　　内容：「ガラス細工」　講師：長崎大学　大濱 祐七郎氏</a:t>
            </a:r>
          </a:p>
          <a:p>
            <a:pPr>
              <a:defRPr/>
            </a:pPr>
            <a:r>
              <a:rPr lang="ja-JP" altLang="en-US" dirty="0"/>
              <a:t>　　　第３回スキルアップ研修</a:t>
            </a:r>
          </a:p>
          <a:p>
            <a:pPr>
              <a:defRPr/>
            </a:pPr>
            <a:r>
              <a:rPr lang="ja-JP" altLang="en-US" dirty="0"/>
              <a:t>　 　　　　内容：「電子回路シミュレータ入門」</a:t>
            </a:r>
          </a:p>
          <a:p>
            <a:pPr>
              <a:defRPr/>
            </a:pPr>
            <a:r>
              <a:rPr lang="ja-JP" altLang="en-US" dirty="0"/>
              <a:t>　　　第２回スキルアップ研修</a:t>
            </a:r>
          </a:p>
          <a:p>
            <a:pPr>
              <a:defRPr/>
            </a:pPr>
            <a:r>
              <a:rPr lang="ja-JP" altLang="en-US" dirty="0"/>
              <a:t>　 　　　　内容：「初心者のための電子デバイス入門」</a:t>
            </a:r>
          </a:p>
          <a:p>
            <a:pPr>
              <a:defRPr/>
            </a:pPr>
            <a:r>
              <a:rPr lang="ja-JP" altLang="en-US" dirty="0"/>
              <a:t>　　　第１回スキルアップ研修</a:t>
            </a:r>
          </a:p>
          <a:p>
            <a:pPr>
              <a:defRPr/>
            </a:pPr>
            <a:r>
              <a:rPr lang="ja-JP" altLang="en-US" dirty="0"/>
              <a:t>　 　　　　内容：「プリント基板のパターン設計とマスク作製からエッチングまで」</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a:xfrm>
            <a:off x="2700338" y="539750"/>
            <a:ext cx="3240087" cy="539750"/>
          </a:xfrm>
          <a:ln>
            <a:solidFill>
              <a:schemeClr val="tx1"/>
            </a:solidFill>
          </a:ln>
        </p:spPr>
        <p:txBody>
          <a:bodyPr/>
          <a:lstStyle/>
          <a:p>
            <a:pPr eaLnBrk="1" hangingPunct="1"/>
            <a:r>
              <a:rPr lang="ja-JP" altLang="en-US" sz="2800" smtClean="0"/>
              <a:t>スキルアップ研修</a:t>
            </a:r>
          </a:p>
        </p:txBody>
      </p:sp>
      <p:sp>
        <p:nvSpPr>
          <p:cNvPr id="35842" name="テキスト ボックス 2"/>
          <p:cNvSpPr txBox="1">
            <a:spLocks noChangeArrowheads="1"/>
          </p:cNvSpPr>
          <p:nvPr/>
        </p:nvSpPr>
        <p:spPr bwMode="auto">
          <a:xfrm>
            <a:off x="576263" y="1439863"/>
            <a:ext cx="7740650" cy="3694112"/>
          </a:xfrm>
          <a:prstGeom prst="rect">
            <a:avLst/>
          </a:prstGeom>
          <a:noFill/>
          <a:ln w="9525">
            <a:noFill/>
            <a:miter lim="800000"/>
            <a:headEnd/>
            <a:tailEnd/>
          </a:ln>
        </p:spPr>
        <p:txBody>
          <a:bodyPr>
            <a:spAutoFit/>
          </a:bodyPr>
          <a:lstStyle/>
          <a:p>
            <a:r>
              <a:rPr lang="ja-JP" altLang="en-US"/>
              <a:t>平成</a:t>
            </a:r>
            <a:r>
              <a:rPr lang="en-US" altLang="ja-JP"/>
              <a:t>22</a:t>
            </a:r>
            <a:r>
              <a:rPr lang="ja-JP" altLang="en-US"/>
              <a:t>年度</a:t>
            </a:r>
          </a:p>
          <a:p>
            <a:r>
              <a:rPr lang="ja-JP" altLang="en-US"/>
              <a:t>　　　第５回スキルアップ研修</a:t>
            </a:r>
          </a:p>
          <a:p>
            <a:r>
              <a:rPr lang="ja-JP" altLang="en-US"/>
              <a:t> 　　　　　内容：「木材加工技術」</a:t>
            </a:r>
          </a:p>
          <a:p>
            <a:r>
              <a:rPr lang="ja-JP" altLang="en-US"/>
              <a:t>　　　第４回スキルアップ研修</a:t>
            </a:r>
          </a:p>
          <a:p>
            <a:r>
              <a:rPr lang="ja-JP" altLang="en-US"/>
              <a:t> 　　　　　内容：「ＰＨＰによるｗｅｂプログラミング入門」</a:t>
            </a:r>
          </a:p>
          <a:p>
            <a:r>
              <a:rPr lang="ja-JP" altLang="en-US"/>
              <a:t>　　　第３回スキルアップ研修</a:t>
            </a:r>
          </a:p>
          <a:p>
            <a:r>
              <a:rPr lang="ja-JP" altLang="en-US"/>
              <a:t> 　　　　　内容：「第２回溶接技術」　</a:t>
            </a:r>
          </a:p>
          <a:p>
            <a:r>
              <a:rPr lang="ja-JP" altLang="en-US"/>
              <a:t>　　　　　　　講師：九州旅客鉄道株式会社　鹿児島総合車両所　湊　洋一郎氏</a:t>
            </a:r>
          </a:p>
          <a:p>
            <a:r>
              <a:rPr lang="ja-JP" altLang="en-US"/>
              <a:t>　　　第２回スキルアップ研修</a:t>
            </a:r>
          </a:p>
          <a:p>
            <a:r>
              <a:rPr lang="ja-JP" altLang="en-US"/>
              <a:t> 　　　　　内容：「鍛造技術の伝承」</a:t>
            </a:r>
          </a:p>
          <a:p>
            <a:r>
              <a:rPr lang="ja-JP" altLang="en-US"/>
              <a:t>　　　　　　　　　「身近な電気とモータ」および「冷房電力・照明電力の削減」</a:t>
            </a:r>
          </a:p>
          <a:p>
            <a:r>
              <a:rPr lang="ja-JP" altLang="en-US"/>
              <a:t>　　　第１回スキルアップ研修</a:t>
            </a:r>
          </a:p>
          <a:p>
            <a:r>
              <a:rPr lang="ja-JP" altLang="en-US"/>
              <a:t> 　　　　　内容：「Ｃ言語入門」</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ctrTitle"/>
          </p:nvPr>
        </p:nvSpPr>
        <p:spPr>
          <a:xfrm>
            <a:off x="720725" y="539750"/>
            <a:ext cx="7559675" cy="539750"/>
          </a:xfrm>
          <a:ln>
            <a:solidFill>
              <a:schemeClr val="tx1"/>
            </a:solidFill>
          </a:ln>
        </p:spPr>
        <p:txBody>
          <a:bodyPr/>
          <a:lstStyle/>
          <a:p>
            <a:pPr eaLnBrk="1" hangingPunct="1"/>
            <a:r>
              <a:rPr lang="ja-JP" altLang="ja-JP" sz="2800" smtClean="0"/>
              <a:t>地域連携活動「出前授業：ものづくり・科学実験」</a:t>
            </a:r>
            <a:endParaRPr lang="ja-JP" altLang="en-US" sz="2800" smtClean="0"/>
          </a:p>
        </p:txBody>
      </p:sp>
      <p:sp>
        <p:nvSpPr>
          <p:cNvPr id="4" name="正方形/長方形 3"/>
          <p:cNvSpPr/>
          <p:nvPr/>
        </p:nvSpPr>
        <p:spPr>
          <a:xfrm>
            <a:off x="576263" y="1619250"/>
            <a:ext cx="7848600" cy="4310063"/>
          </a:xfrm>
          <a:prstGeom prst="rect">
            <a:avLst/>
          </a:prstGeom>
        </p:spPr>
        <p:txBody>
          <a:bodyPr>
            <a:spAutoFit/>
          </a:bodyPr>
          <a:lstStyle/>
          <a:p>
            <a:pPr fontAlgn="auto">
              <a:spcBef>
                <a:spcPts val="0"/>
              </a:spcBef>
              <a:spcAft>
                <a:spcPts val="0"/>
              </a:spcAft>
              <a:defRPr/>
            </a:pPr>
            <a:r>
              <a:rPr lang="ja-JP" altLang="en-US" sz="2000" dirty="0">
                <a:latin typeface="+mn-lt"/>
                <a:ea typeface="+mn-ea"/>
              </a:rPr>
              <a:t>　</a:t>
            </a:r>
            <a:r>
              <a:rPr lang="ja-JP" altLang="ja-JP" sz="2000" u="wavy" dirty="0">
                <a:latin typeface="+mn-lt"/>
                <a:ea typeface="+mn-ea"/>
              </a:rPr>
              <a:t>平成２４年度</a:t>
            </a:r>
          </a:p>
          <a:p>
            <a:pPr fontAlgn="auto">
              <a:spcBef>
                <a:spcPts val="0"/>
              </a:spcBef>
              <a:spcAft>
                <a:spcPts val="0"/>
              </a:spcAft>
              <a:defRPr/>
            </a:pPr>
            <a:r>
              <a:rPr lang="ja-JP" altLang="ja-JP" dirty="0">
                <a:latin typeface="+mn-lt"/>
                <a:ea typeface="+mn-ea"/>
              </a:rPr>
              <a:t>　</a:t>
            </a:r>
            <a:r>
              <a:rPr lang="ja-JP" altLang="en-US" dirty="0">
                <a:latin typeface="+mn-lt"/>
                <a:ea typeface="+mn-ea"/>
              </a:rPr>
              <a:t>　　</a:t>
            </a:r>
            <a:r>
              <a:rPr lang="ja-JP" altLang="ja-JP" dirty="0">
                <a:latin typeface="+mn-lt"/>
                <a:ea typeface="+mn-ea"/>
              </a:rPr>
              <a:t>第９回　日置市科学の祭典</a:t>
            </a:r>
            <a:endParaRPr lang="ja-JP" altLang="en-US" dirty="0">
              <a:latin typeface="+mn-lt"/>
              <a:ea typeface="+mn-ea"/>
            </a:endParaRPr>
          </a:p>
          <a:p>
            <a:pPr fontAlgn="auto">
              <a:spcBef>
                <a:spcPts val="0"/>
              </a:spcBef>
              <a:spcAft>
                <a:spcPts val="0"/>
              </a:spcAft>
              <a:defRPr/>
            </a:pPr>
            <a:r>
              <a:rPr lang="ja-JP" altLang="ja-JP" dirty="0"/>
              <a:t>　</a:t>
            </a:r>
            <a:r>
              <a:rPr lang="ja-JP" altLang="en-US" dirty="0"/>
              <a:t>　　</a:t>
            </a:r>
            <a:r>
              <a:rPr lang="ja-JP" altLang="ja-JP" dirty="0"/>
              <a:t>第８回　出水市</a:t>
            </a:r>
            <a:r>
              <a:rPr lang="ja-JP" altLang="en-US" dirty="0"/>
              <a:t>小水力発電イルミネーション点灯式</a:t>
            </a:r>
            <a:endParaRPr lang="ja-JP" altLang="ja-JP" dirty="0"/>
          </a:p>
          <a:p>
            <a:pPr fontAlgn="auto">
              <a:spcBef>
                <a:spcPts val="0"/>
              </a:spcBef>
              <a:spcAft>
                <a:spcPts val="0"/>
              </a:spcAft>
              <a:defRPr/>
            </a:pPr>
            <a:r>
              <a:rPr lang="ja-JP" altLang="ja-JP" dirty="0"/>
              <a:t>　</a:t>
            </a:r>
            <a:r>
              <a:rPr lang="ja-JP" altLang="en-US" dirty="0"/>
              <a:t>　　</a:t>
            </a:r>
            <a:r>
              <a:rPr lang="ja-JP" altLang="ja-JP" dirty="0"/>
              <a:t>第７回　日置</a:t>
            </a:r>
            <a:r>
              <a:rPr lang="ja-JP" altLang="ja-JP" dirty="0" smtClean="0"/>
              <a:t>市立小学校</a:t>
            </a:r>
            <a:endParaRPr lang="ja-JP" altLang="ja-JP" dirty="0"/>
          </a:p>
          <a:p>
            <a:pPr fontAlgn="auto">
              <a:spcBef>
                <a:spcPts val="0"/>
              </a:spcBef>
              <a:spcAft>
                <a:spcPts val="0"/>
              </a:spcAft>
              <a:defRPr/>
            </a:pPr>
            <a:r>
              <a:rPr lang="ja-JP" altLang="ja-JP" dirty="0"/>
              <a:t>　</a:t>
            </a:r>
            <a:r>
              <a:rPr lang="ja-JP" altLang="en-US" dirty="0"/>
              <a:t>　　</a:t>
            </a:r>
            <a:r>
              <a:rPr lang="ja-JP" altLang="ja-JP" dirty="0"/>
              <a:t>第６回　鹿児島</a:t>
            </a:r>
            <a:r>
              <a:rPr lang="ja-JP" altLang="ja-JP" dirty="0" smtClean="0"/>
              <a:t>市立小学校</a:t>
            </a:r>
            <a:endParaRPr lang="ja-JP" altLang="ja-JP" dirty="0"/>
          </a:p>
          <a:p>
            <a:pPr fontAlgn="auto">
              <a:spcBef>
                <a:spcPts val="0"/>
              </a:spcBef>
              <a:spcAft>
                <a:spcPts val="0"/>
              </a:spcAft>
              <a:defRPr/>
            </a:pPr>
            <a:r>
              <a:rPr lang="ja-JP" altLang="ja-JP" dirty="0"/>
              <a:t>　</a:t>
            </a:r>
            <a:r>
              <a:rPr lang="ja-JP" altLang="en-US" dirty="0"/>
              <a:t>　　</a:t>
            </a:r>
            <a:r>
              <a:rPr lang="ja-JP" altLang="ja-JP" dirty="0"/>
              <a:t>第５回　鹿児島</a:t>
            </a:r>
            <a:r>
              <a:rPr lang="ja-JP" altLang="ja-JP" dirty="0" smtClean="0"/>
              <a:t>市立小学校</a:t>
            </a:r>
            <a:endParaRPr lang="ja-JP" altLang="ja-JP" dirty="0"/>
          </a:p>
          <a:p>
            <a:pPr fontAlgn="auto">
              <a:spcBef>
                <a:spcPts val="0"/>
              </a:spcBef>
              <a:spcAft>
                <a:spcPts val="0"/>
              </a:spcAft>
              <a:defRPr/>
            </a:pPr>
            <a:r>
              <a:rPr lang="ja-JP" altLang="ja-JP" dirty="0"/>
              <a:t>　</a:t>
            </a:r>
            <a:r>
              <a:rPr lang="ja-JP" altLang="en-US" dirty="0"/>
              <a:t>　　</a:t>
            </a:r>
            <a:r>
              <a:rPr lang="ja-JP" altLang="ja-JP" dirty="0"/>
              <a:t>第４回　鹿児島</a:t>
            </a:r>
            <a:r>
              <a:rPr lang="ja-JP" altLang="ja-JP" dirty="0" smtClean="0"/>
              <a:t>市立小学校</a:t>
            </a:r>
            <a:endParaRPr lang="ja-JP" altLang="ja-JP" dirty="0"/>
          </a:p>
          <a:p>
            <a:pPr fontAlgn="auto">
              <a:spcBef>
                <a:spcPts val="0"/>
              </a:spcBef>
              <a:spcAft>
                <a:spcPts val="0"/>
              </a:spcAft>
              <a:defRPr/>
            </a:pPr>
            <a:r>
              <a:rPr lang="ja-JP" altLang="ja-JP" dirty="0"/>
              <a:t>　</a:t>
            </a:r>
            <a:r>
              <a:rPr lang="ja-JP" altLang="en-US" dirty="0"/>
              <a:t>　　</a:t>
            </a:r>
            <a:r>
              <a:rPr lang="ja-JP" altLang="ja-JP" dirty="0"/>
              <a:t>第３回　鹿児島</a:t>
            </a:r>
            <a:r>
              <a:rPr lang="ja-JP" altLang="ja-JP" dirty="0" smtClean="0"/>
              <a:t>市立小学校</a:t>
            </a:r>
            <a:endParaRPr lang="ja-JP" altLang="ja-JP" dirty="0"/>
          </a:p>
          <a:p>
            <a:pPr fontAlgn="auto">
              <a:spcBef>
                <a:spcPts val="0"/>
              </a:spcBef>
              <a:spcAft>
                <a:spcPts val="0"/>
              </a:spcAft>
              <a:defRPr/>
            </a:pPr>
            <a:r>
              <a:rPr lang="ja-JP" altLang="ja-JP" dirty="0"/>
              <a:t>　</a:t>
            </a:r>
            <a:r>
              <a:rPr lang="ja-JP" altLang="en-US" dirty="0"/>
              <a:t>　　</a:t>
            </a:r>
            <a:r>
              <a:rPr lang="ja-JP" altLang="ja-JP" dirty="0"/>
              <a:t>第２回　日置</a:t>
            </a:r>
            <a:r>
              <a:rPr lang="ja-JP" altLang="ja-JP" dirty="0" smtClean="0"/>
              <a:t>市立小学校</a:t>
            </a:r>
            <a:endParaRPr lang="ja-JP" altLang="ja-JP" dirty="0"/>
          </a:p>
          <a:p>
            <a:pPr fontAlgn="auto">
              <a:spcBef>
                <a:spcPts val="0"/>
              </a:spcBef>
              <a:spcAft>
                <a:spcPts val="0"/>
              </a:spcAft>
              <a:defRPr/>
            </a:pPr>
            <a:r>
              <a:rPr lang="ja-JP" altLang="ja-JP" dirty="0"/>
              <a:t>　</a:t>
            </a:r>
            <a:r>
              <a:rPr lang="ja-JP" altLang="en-US" dirty="0"/>
              <a:t>　　</a:t>
            </a:r>
            <a:r>
              <a:rPr lang="ja-JP" altLang="ja-JP" dirty="0"/>
              <a:t>第１回　日置市</a:t>
            </a:r>
            <a:r>
              <a:rPr lang="ja-JP" altLang="ja-JP" dirty="0" smtClean="0"/>
              <a:t>立小学校</a:t>
            </a:r>
            <a:endParaRPr lang="ja-JP" altLang="ja-JP" dirty="0"/>
          </a:p>
          <a:p>
            <a:pPr fontAlgn="auto">
              <a:spcBef>
                <a:spcPts val="0"/>
              </a:spcBef>
              <a:spcAft>
                <a:spcPts val="0"/>
              </a:spcAft>
              <a:defRPr/>
            </a:pPr>
            <a:endParaRPr lang="ja-JP" altLang="en-US" dirty="0">
              <a:latin typeface="+mn-lt"/>
              <a:ea typeface="+mn-ea"/>
            </a:endParaRPr>
          </a:p>
          <a:p>
            <a:pPr fontAlgn="auto">
              <a:spcBef>
                <a:spcPts val="0"/>
              </a:spcBef>
              <a:spcAft>
                <a:spcPts val="0"/>
              </a:spcAft>
              <a:defRPr/>
            </a:pPr>
            <a:r>
              <a:rPr lang="ja-JP" altLang="en-US" sz="2000" dirty="0"/>
              <a:t>　</a:t>
            </a:r>
            <a:r>
              <a:rPr lang="ja-JP" altLang="ja-JP" sz="2000" u="wavy" dirty="0"/>
              <a:t>平成２３年度</a:t>
            </a:r>
          </a:p>
          <a:p>
            <a:pPr fontAlgn="auto">
              <a:spcBef>
                <a:spcPts val="0"/>
              </a:spcBef>
              <a:spcAft>
                <a:spcPts val="0"/>
              </a:spcAft>
              <a:defRPr/>
            </a:pPr>
            <a:r>
              <a:rPr lang="ja-JP" altLang="ja-JP" dirty="0"/>
              <a:t>　</a:t>
            </a:r>
            <a:r>
              <a:rPr lang="ja-JP" altLang="en-US" dirty="0"/>
              <a:t>　　</a:t>
            </a:r>
            <a:r>
              <a:rPr lang="ja-JP" altLang="ja-JP" dirty="0"/>
              <a:t>第２回　鹿児島</a:t>
            </a:r>
            <a:r>
              <a:rPr lang="ja-JP" altLang="ja-JP" dirty="0" smtClean="0"/>
              <a:t>市立小学校</a:t>
            </a:r>
            <a:endParaRPr lang="ja-JP" altLang="ja-JP" dirty="0"/>
          </a:p>
          <a:p>
            <a:pPr fontAlgn="auto">
              <a:spcBef>
                <a:spcPts val="0"/>
              </a:spcBef>
              <a:spcAft>
                <a:spcPts val="0"/>
              </a:spcAft>
              <a:defRPr/>
            </a:pPr>
            <a:r>
              <a:rPr lang="ja-JP" altLang="ja-JP" dirty="0"/>
              <a:t>　</a:t>
            </a:r>
            <a:r>
              <a:rPr lang="ja-JP" altLang="en-US" dirty="0"/>
              <a:t>　　</a:t>
            </a:r>
            <a:r>
              <a:rPr lang="ja-JP" altLang="ja-JP" dirty="0"/>
              <a:t>第１回　鹿児島市</a:t>
            </a:r>
            <a:r>
              <a:rPr lang="ja-JP" altLang="ja-JP" dirty="0" smtClean="0"/>
              <a:t>立小学校</a:t>
            </a:r>
            <a:endParaRPr lang="ja-JP" altLang="ja-JP" dirty="0"/>
          </a:p>
          <a:p>
            <a:pPr fontAlgn="auto">
              <a:spcBef>
                <a:spcPts val="0"/>
              </a:spcBef>
              <a:spcAft>
                <a:spcPts val="0"/>
              </a:spcAft>
              <a:defRPr/>
            </a:pPr>
            <a:endParaRPr lang="ja-JP" altLang="ja-JP" dirty="0">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20725" y="5400675"/>
            <a:ext cx="7954963" cy="706438"/>
          </a:xfrm>
          <a:prstGeom prst="rect">
            <a:avLst/>
          </a:prstGeom>
        </p:spPr>
        <p:txBody>
          <a:bodyPr>
            <a:spAutoFit/>
          </a:bodyPr>
          <a:lstStyle/>
          <a:p>
            <a:pPr fontAlgn="auto">
              <a:spcBef>
                <a:spcPts val="0"/>
              </a:spcBef>
              <a:spcAft>
                <a:spcPts val="0"/>
              </a:spcAft>
              <a:defRPr/>
            </a:pPr>
            <a:r>
              <a:rPr lang="ja-JP" altLang="en-US" sz="2000" dirty="0">
                <a:latin typeface="+mn-lt"/>
                <a:ea typeface="+mn-ea"/>
              </a:rPr>
              <a:t>　</a:t>
            </a:r>
            <a:r>
              <a:rPr lang="ja-JP" altLang="ja-JP" sz="2000" u="wavy" dirty="0">
                <a:latin typeface="+mn-lt"/>
                <a:ea typeface="+mn-ea"/>
              </a:rPr>
              <a:t>平成２４年度</a:t>
            </a:r>
            <a:r>
              <a:rPr lang="ja-JP" altLang="ja-JP" dirty="0">
                <a:latin typeface="+mn-lt"/>
                <a:ea typeface="+mn-ea"/>
              </a:rPr>
              <a:t>　</a:t>
            </a:r>
            <a:r>
              <a:rPr lang="ja-JP" altLang="en-US" dirty="0">
                <a:latin typeface="+mn-lt"/>
                <a:ea typeface="+mn-ea"/>
              </a:rPr>
              <a:t>　</a:t>
            </a:r>
            <a:r>
              <a:rPr lang="ja-JP" altLang="ja-JP" dirty="0">
                <a:latin typeface="+mn-lt"/>
                <a:ea typeface="+mn-ea"/>
              </a:rPr>
              <a:t>工学部学科</a:t>
            </a:r>
            <a:r>
              <a:rPr lang="ja-JP" altLang="en-US" dirty="0">
                <a:latin typeface="+mn-lt"/>
                <a:ea typeface="+mn-ea"/>
              </a:rPr>
              <a:t>棟</a:t>
            </a:r>
            <a:r>
              <a:rPr lang="ja-JP" altLang="ja-JP" dirty="0">
                <a:latin typeface="+mn-lt"/>
                <a:ea typeface="+mn-ea"/>
              </a:rPr>
              <a:t>・中央実験工場</a:t>
            </a:r>
            <a:endParaRPr lang="ja-JP" altLang="en-US" dirty="0">
              <a:latin typeface="+mn-lt"/>
              <a:ea typeface="+mn-ea"/>
            </a:endParaRPr>
          </a:p>
          <a:p>
            <a:pPr fontAlgn="auto">
              <a:spcBef>
                <a:spcPts val="0"/>
              </a:spcBef>
              <a:spcAft>
                <a:spcPts val="0"/>
              </a:spcAft>
              <a:defRPr/>
            </a:pPr>
            <a:r>
              <a:rPr lang="ja-JP" altLang="en-US" dirty="0">
                <a:latin typeface="+mn-lt"/>
                <a:ea typeface="+mn-ea"/>
              </a:rPr>
              <a:t>　</a:t>
            </a:r>
            <a:r>
              <a:rPr lang="ja-JP" altLang="ja-JP" sz="2000" u="wavy" dirty="0"/>
              <a:t>平成２３年度</a:t>
            </a:r>
            <a:r>
              <a:rPr lang="ja-JP" altLang="ja-JP" dirty="0"/>
              <a:t>　</a:t>
            </a:r>
            <a:r>
              <a:rPr lang="ja-JP" altLang="en-US" dirty="0"/>
              <a:t>　</a:t>
            </a:r>
            <a:r>
              <a:rPr lang="ja-JP" altLang="ja-JP" dirty="0"/>
              <a:t>工学部学科</a:t>
            </a:r>
            <a:r>
              <a:rPr lang="ja-JP" altLang="en-US" dirty="0"/>
              <a:t>棟</a:t>
            </a:r>
            <a:r>
              <a:rPr lang="ja-JP" altLang="ja-JP" dirty="0"/>
              <a:t>・中央実験工場</a:t>
            </a:r>
            <a:endParaRPr lang="ja-JP" altLang="en-US" dirty="0">
              <a:latin typeface="+mn-lt"/>
              <a:ea typeface="+mn-ea"/>
            </a:endParaRPr>
          </a:p>
        </p:txBody>
      </p:sp>
      <p:sp>
        <p:nvSpPr>
          <p:cNvPr id="37890" name="テキスト ボックス 4"/>
          <p:cNvSpPr txBox="1">
            <a:spLocks noChangeArrowheads="1"/>
          </p:cNvSpPr>
          <p:nvPr/>
        </p:nvSpPr>
        <p:spPr bwMode="auto">
          <a:xfrm>
            <a:off x="576263" y="539750"/>
            <a:ext cx="5940425" cy="539750"/>
          </a:xfrm>
          <a:prstGeom prst="rect">
            <a:avLst/>
          </a:prstGeom>
          <a:noFill/>
          <a:ln w="9525">
            <a:solidFill>
              <a:schemeClr val="tx1"/>
            </a:solidFill>
            <a:miter lim="800000"/>
            <a:headEnd/>
            <a:tailEnd/>
          </a:ln>
        </p:spPr>
        <p:txBody>
          <a:bodyPr>
            <a:spAutoFit/>
          </a:bodyPr>
          <a:lstStyle/>
          <a:p>
            <a:pPr algn="ctr"/>
            <a:r>
              <a:rPr lang="ja-JP" altLang="ja-JP" sz="2800"/>
              <a:t>地域連携活動「ものづくり体験教室」</a:t>
            </a:r>
          </a:p>
        </p:txBody>
      </p:sp>
      <p:sp>
        <p:nvSpPr>
          <p:cNvPr id="6" name="テキスト ボックス 5"/>
          <p:cNvSpPr txBox="1"/>
          <p:nvPr/>
        </p:nvSpPr>
        <p:spPr>
          <a:xfrm>
            <a:off x="720725" y="1403350"/>
            <a:ext cx="6588125" cy="708025"/>
          </a:xfrm>
          <a:prstGeom prst="rect">
            <a:avLst/>
          </a:prstGeom>
          <a:noFill/>
          <a:ln>
            <a:noFill/>
          </a:ln>
        </p:spPr>
        <p:txBody>
          <a:bodyPr>
            <a:spAutoFit/>
          </a:bodyPr>
          <a:lstStyle/>
          <a:p>
            <a:pPr fontAlgn="auto">
              <a:spcBef>
                <a:spcPts val="0"/>
              </a:spcBef>
              <a:spcAft>
                <a:spcPts val="0"/>
              </a:spcAft>
              <a:defRPr/>
            </a:pPr>
            <a:r>
              <a:rPr lang="ja-JP" altLang="en-US" sz="2000" dirty="0"/>
              <a:t>　</a:t>
            </a:r>
            <a:r>
              <a:rPr lang="ja-JP" altLang="ja-JP" sz="2000" u="wavy" dirty="0"/>
              <a:t>平成２４年度</a:t>
            </a:r>
            <a:r>
              <a:rPr lang="ja-JP" altLang="en-US" dirty="0"/>
              <a:t>　　</a:t>
            </a:r>
            <a:r>
              <a:rPr lang="ja-JP" altLang="ja-JP" dirty="0"/>
              <a:t>工学部学科</a:t>
            </a:r>
            <a:r>
              <a:rPr lang="ja-JP" altLang="en-US" dirty="0"/>
              <a:t>棟</a:t>
            </a:r>
            <a:r>
              <a:rPr lang="ja-JP" altLang="ja-JP" dirty="0"/>
              <a:t>・中央実験工場</a:t>
            </a:r>
            <a:endParaRPr lang="en-US" altLang="ja-JP" dirty="0"/>
          </a:p>
          <a:p>
            <a:pPr fontAlgn="auto">
              <a:spcBef>
                <a:spcPts val="0"/>
              </a:spcBef>
              <a:spcAft>
                <a:spcPts val="0"/>
              </a:spcAft>
              <a:defRPr/>
            </a:pPr>
            <a:r>
              <a:rPr lang="ja-JP" altLang="en-US" sz="2000" dirty="0"/>
              <a:t>　</a:t>
            </a:r>
            <a:r>
              <a:rPr lang="ja-JP" altLang="ja-JP" sz="2000" u="wavy" dirty="0"/>
              <a:t>平成２３年度</a:t>
            </a:r>
            <a:r>
              <a:rPr lang="ja-JP" altLang="en-US" dirty="0"/>
              <a:t>　　</a:t>
            </a:r>
            <a:r>
              <a:rPr lang="ja-JP" altLang="ja-JP" dirty="0"/>
              <a:t>工学部学科</a:t>
            </a:r>
            <a:r>
              <a:rPr lang="ja-JP" altLang="en-US" dirty="0"/>
              <a:t>棟</a:t>
            </a:r>
            <a:r>
              <a:rPr lang="ja-JP" altLang="ja-JP" dirty="0"/>
              <a:t>・中央実験工場</a:t>
            </a:r>
            <a:endParaRPr lang="ja-JP" altLang="en-US" dirty="0"/>
          </a:p>
        </p:txBody>
      </p:sp>
      <p:sp>
        <p:nvSpPr>
          <p:cNvPr id="7" name="テキスト ボックス 6"/>
          <p:cNvSpPr txBox="1"/>
          <p:nvPr/>
        </p:nvSpPr>
        <p:spPr>
          <a:xfrm>
            <a:off x="576263" y="2519363"/>
            <a:ext cx="8099425" cy="541337"/>
          </a:xfrm>
          <a:prstGeom prst="rect">
            <a:avLst/>
          </a:prstGeom>
          <a:noFill/>
          <a:ln>
            <a:solidFill>
              <a:schemeClr val="tx1"/>
            </a:solidFill>
          </a:ln>
        </p:spPr>
        <p:txBody>
          <a:bodyPr>
            <a:spAutoFit/>
          </a:bodyPr>
          <a:lstStyle/>
          <a:p>
            <a:pPr algn="ctr" fontAlgn="auto">
              <a:spcBef>
                <a:spcPts val="0"/>
              </a:spcBef>
              <a:spcAft>
                <a:spcPts val="0"/>
              </a:spcAft>
              <a:defRPr/>
            </a:pPr>
            <a:r>
              <a:rPr lang="ja-JP" altLang="ja-JP" sz="2800" dirty="0"/>
              <a:t>公開講座「ものづくりにチャレンジ」</a:t>
            </a:r>
            <a:r>
              <a:rPr lang="ja-JP" altLang="en-US" sz="1400" u="wavy" dirty="0"/>
              <a:t>（</a:t>
            </a:r>
            <a:r>
              <a:rPr lang="ja-JP" altLang="ja-JP" sz="1400" u="wavy" dirty="0"/>
              <a:t>日本機械学会九州支部協賛</a:t>
            </a:r>
            <a:r>
              <a:rPr lang="ja-JP" altLang="en-US" sz="1400" u="wavy" dirty="0"/>
              <a:t>）</a:t>
            </a:r>
            <a:endParaRPr lang="ja-JP" altLang="ja-JP" sz="1400" u="wavy" dirty="0"/>
          </a:p>
        </p:txBody>
      </p:sp>
      <p:sp>
        <p:nvSpPr>
          <p:cNvPr id="8" name="テキスト ボックス 7"/>
          <p:cNvSpPr txBox="1"/>
          <p:nvPr/>
        </p:nvSpPr>
        <p:spPr>
          <a:xfrm>
            <a:off x="720725" y="3419475"/>
            <a:ext cx="6299200" cy="708025"/>
          </a:xfrm>
          <a:prstGeom prst="rect">
            <a:avLst/>
          </a:prstGeom>
          <a:noFill/>
        </p:spPr>
        <p:txBody>
          <a:bodyPr>
            <a:spAutoFit/>
          </a:bodyPr>
          <a:lstStyle/>
          <a:p>
            <a:pPr fontAlgn="auto">
              <a:spcBef>
                <a:spcPts val="0"/>
              </a:spcBef>
              <a:spcAft>
                <a:spcPts val="0"/>
              </a:spcAft>
              <a:defRPr/>
            </a:pPr>
            <a:r>
              <a:rPr lang="ja-JP" altLang="en-US" dirty="0"/>
              <a:t>　</a:t>
            </a:r>
            <a:r>
              <a:rPr lang="ja-JP" altLang="ja-JP" sz="2000" u="wavy" dirty="0"/>
              <a:t>平成２４年度</a:t>
            </a:r>
            <a:r>
              <a:rPr lang="ja-JP" altLang="en-US" dirty="0"/>
              <a:t>　　</a:t>
            </a:r>
            <a:r>
              <a:rPr lang="ja-JP" altLang="ja-JP" dirty="0"/>
              <a:t>工学部</a:t>
            </a:r>
            <a:r>
              <a:rPr lang="ja-JP" altLang="en-US" dirty="0"/>
              <a:t>講義棟</a:t>
            </a:r>
            <a:r>
              <a:rPr lang="ja-JP" altLang="ja-JP" dirty="0"/>
              <a:t>・中央実験工場</a:t>
            </a:r>
            <a:endParaRPr lang="ja-JP" altLang="en-US" dirty="0"/>
          </a:p>
          <a:p>
            <a:pPr fontAlgn="auto">
              <a:spcBef>
                <a:spcPts val="0"/>
              </a:spcBef>
              <a:spcAft>
                <a:spcPts val="0"/>
              </a:spcAft>
              <a:defRPr/>
            </a:pPr>
            <a:r>
              <a:rPr lang="ja-JP" altLang="en-US" dirty="0"/>
              <a:t>　</a:t>
            </a:r>
            <a:r>
              <a:rPr lang="ja-JP" altLang="ja-JP" sz="2000" u="wavy" dirty="0"/>
              <a:t>平成２３年度</a:t>
            </a:r>
            <a:r>
              <a:rPr lang="ja-JP" altLang="en-US" dirty="0"/>
              <a:t>　　</a:t>
            </a:r>
            <a:r>
              <a:rPr lang="ja-JP" altLang="ja-JP" dirty="0"/>
              <a:t>工学部</a:t>
            </a:r>
            <a:r>
              <a:rPr lang="ja-JP" altLang="en-US" dirty="0"/>
              <a:t>講義棟</a:t>
            </a:r>
            <a:r>
              <a:rPr lang="ja-JP" altLang="ja-JP" dirty="0"/>
              <a:t>・中央実験工場</a:t>
            </a:r>
            <a:endParaRPr lang="ja-JP" altLang="en-US" dirty="0"/>
          </a:p>
        </p:txBody>
      </p:sp>
      <p:sp>
        <p:nvSpPr>
          <p:cNvPr id="37894" name="テキスト ボックス 8"/>
          <p:cNvSpPr txBox="1">
            <a:spLocks noChangeArrowheads="1"/>
          </p:cNvSpPr>
          <p:nvPr/>
        </p:nvSpPr>
        <p:spPr bwMode="auto">
          <a:xfrm>
            <a:off x="576263" y="4500563"/>
            <a:ext cx="5940425" cy="539750"/>
          </a:xfrm>
          <a:prstGeom prst="rect">
            <a:avLst/>
          </a:prstGeom>
          <a:noFill/>
          <a:ln w="9525">
            <a:solidFill>
              <a:schemeClr val="tx1"/>
            </a:solidFill>
            <a:miter lim="800000"/>
            <a:headEnd/>
            <a:tailEnd/>
          </a:ln>
        </p:spPr>
        <p:txBody>
          <a:bodyPr>
            <a:spAutoFit/>
          </a:bodyPr>
          <a:lstStyle/>
          <a:p>
            <a:pPr algn="ctr"/>
            <a:r>
              <a:rPr lang="ja-JP" altLang="ja-JP" sz="2800"/>
              <a:t>共通教育教養科目「ものづくり入門」</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468313" y="981075"/>
            <a:ext cx="8135937" cy="508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Users\Aikou\Desktop\KEK技術シンポジウム\IMG_0417.JPG"/>
          <p:cNvPicPr>
            <a:picLocks noChangeAspect="1" noChangeArrowheads="1"/>
          </p:cNvPicPr>
          <p:nvPr/>
        </p:nvPicPr>
        <p:blipFill>
          <a:blip r:embed="rId2"/>
          <a:srcRect/>
          <a:stretch>
            <a:fillRect/>
          </a:stretch>
        </p:blipFill>
        <p:spPr bwMode="auto">
          <a:xfrm>
            <a:off x="611188" y="708025"/>
            <a:ext cx="3276600" cy="2457450"/>
          </a:xfrm>
          <a:prstGeom prst="rect">
            <a:avLst/>
          </a:prstGeom>
          <a:noFill/>
          <a:ln w="9525">
            <a:noFill/>
            <a:miter lim="800000"/>
            <a:headEnd/>
            <a:tailEnd/>
          </a:ln>
        </p:spPr>
      </p:pic>
      <p:pic>
        <p:nvPicPr>
          <p:cNvPr id="39938" name="Picture 3" descr="C:\Users\Aikou\Desktop\KEK技術シンポジウム\IMG_0427.JPG"/>
          <p:cNvPicPr>
            <a:picLocks noChangeAspect="1" noChangeArrowheads="1"/>
          </p:cNvPicPr>
          <p:nvPr/>
        </p:nvPicPr>
        <p:blipFill>
          <a:blip r:embed="rId3"/>
          <a:srcRect/>
          <a:stretch>
            <a:fillRect/>
          </a:stretch>
        </p:blipFill>
        <p:spPr bwMode="auto">
          <a:xfrm>
            <a:off x="4716463" y="708025"/>
            <a:ext cx="3275012" cy="2457450"/>
          </a:xfrm>
          <a:prstGeom prst="rect">
            <a:avLst/>
          </a:prstGeom>
          <a:noFill/>
          <a:ln w="9525">
            <a:noFill/>
            <a:miter lim="800000"/>
            <a:headEnd/>
            <a:tailEnd/>
          </a:ln>
        </p:spPr>
      </p:pic>
      <p:pic>
        <p:nvPicPr>
          <p:cNvPr id="39939" name="Picture 4" descr="C:\Users\Aikou\Desktop\KEK技術シンポジウム\IMG_0448.JPG"/>
          <p:cNvPicPr>
            <a:picLocks noChangeAspect="1" noChangeArrowheads="1"/>
          </p:cNvPicPr>
          <p:nvPr/>
        </p:nvPicPr>
        <p:blipFill>
          <a:blip r:embed="rId4"/>
          <a:srcRect/>
          <a:stretch>
            <a:fillRect/>
          </a:stretch>
        </p:blipFill>
        <p:spPr bwMode="auto">
          <a:xfrm>
            <a:off x="611188" y="3644900"/>
            <a:ext cx="3282950" cy="2462213"/>
          </a:xfrm>
          <a:prstGeom prst="rect">
            <a:avLst/>
          </a:prstGeom>
          <a:noFill/>
          <a:ln w="9525">
            <a:noFill/>
            <a:miter lim="800000"/>
            <a:headEnd/>
            <a:tailEnd/>
          </a:ln>
        </p:spPr>
      </p:pic>
      <p:pic>
        <p:nvPicPr>
          <p:cNvPr id="39940" name="Picture 5" descr="C:\Users\Aikou\Desktop\KEK技術シンポジウム\02_人工イクラ01.JPG"/>
          <p:cNvPicPr>
            <a:picLocks noChangeAspect="1" noChangeArrowheads="1"/>
          </p:cNvPicPr>
          <p:nvPr/>
        </p:nvPicPr>
        <p:blipFill>
          <a:blip r:embed="rId5"/>
          <a:srcRect/>
          <a:stretch>
            <a:fillRect/>
          </a:stretch>
        </p:blipFill>
        <p:spPr bwMode="auto">
          <a:xfrm>
            <a:off x="4716463" y="3644900"/>
            <a:ext cx="3282950" cy="246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ctrTitle"/>
          </p:nvPr>
        </p:nvSpPr>
        <p:spPr>
          <a:xfrm>
            <a:off x="1079500" y="539750"/>
            <a:ext cx="6840538" cy="539750"/>
          </a:xfrm>
          <a:ln>
            <a:solidFill>
              <a:schemeClr val="tx1"/>
            </a:solidFill>
          </a:ln>
        </p:spPr>
        <p:txBody>
          <a:bodyPr/>
          <a:lstStyle/>
          <a:p>
            <a:pPr eaLnBrk="1" hangingPunct="1"/>
            <a:r>
              <a:rPr lang="ja-JP" altLang="en-US" sz="2800" smtClean="0"/>
              <a:t>九州地区大学等技術研究協議会について</a:t>
            </a:r>
          </a:p>
        </p:txBody>
      </p:sp>
      <p:sp>
        <p:nvSpPr>
          <p:cNvPr id="40962" name="サブタイトル 2"/>
          <p:cNvSpPr>
            <a:spLocks noGrp="1"/>
          </p:cNvSpPr>
          <p:nvPr>
            <p:ph type="subTitle" idx="1"/>
          </p:nvPr>
        </p:nvSpPr>
        <p:spPr>
          <a:xfrm>
            <a:off x="576263" y="1439863"/>
            <a:ext cx="8172450" cy="4797425"/>
          </a:xfrm>
        </p:spPr>
        <p:txBody>
          <a:bodyPr/>
          <a:lstStyle/>
          <a:p>
            <a:pPr algn="l" eaLnBrk="1" hangingPunct="1"/>
            <a:r>
              <a:rPr lang="ja-JP" altLang="en-US" sz="1800" smtClean="0">
                <a:solidFill>
                  <a:schemeClr val="tx1"/>
                </a:solidFill>
              </a:rPr>
              <a:t>◎平成２４年３月　九州地区大学等技術研究協議会を設置</a:t>
            </a:r>
            <a:endParaRPr lang="en-US" altLang="ja-JP" sz="1800" smtClean="0">
              <a:solidFill>
                <a:schemeClr val="tx1"/>
              </a:solidFill>
            </a:endParaRPr>
          </a:p>
          <a:p>
            <a:pPr algn="l" eaLnBrk="1" hangingPunct="1"/>
            <a:r>
              <a:rPr lang="ja-JP" altLang="en-US" sz="1800" smtClean="0">
                <a:solidFill>
                  <a:schemeClr val="tx1"/>
                </a:solidFill>
              </a:rPr>
              <a:t>　　　９大学、５高専が参加加入</a:t>
            </a:r>
          </a:p>
          <a:p>
            <a:pPr algn="l" eaLnBrk="1" hangingPunct="1"/>
            <a:r>
              <a:rPr lang="ja-JP" altLang="en-US" sz="1800" smtClean="0">
                <a:solidFill>
                  <a:schemeClr val="tx1"/>
                </a:solidFill>
              </a:rPr>
              <a:t>◎九州地区の国立大学法人、独立行政法人国立高等専門学校機構および文部</a:t>
            </a:r>
          </a:p>
          <a:p>
            <a:pPr algn="l" eaLnBrk="1" hangingPunct="1"/>
            <a:r>
              <a:rPr lang="ja-JP" altLang="en-US" sz="1800" smtClean="0">
                <a:solidFill>
                  <a:schemeClr val="tx1"/>
                </a:solidFill>
              </a:rPr>
              <a:t>　　科学省所轄の大学共同利用機関法人における学術振興に寄与することを目　</a:t>
            </a:r>
          </a:p>
          <a:p>
            <a:pPr algn="l" eaLnBrk="1" hangingPunct="1"/>
            <a:r>
              <a:rPr lang="ja-JP" altLang="en-US" sz="1800" smtClean="0">
                <a:solidFill>
                  <a:schemeClr val="tx1"/>
                </a:solidFill>
              </a:rPr>
              <a:t>　　的として、各機関相互の技術職員等の交流と技術補完を推進するために</a:t>
            </a:r>
          </a:p>
          <a:p>
            <a:pPr algn="l" eaLnBrk="1" hangingPunct="1"/>
            <a:r>
              <a:rPr lang="ja-JP" altLang="en-US" sz="1800" smtClean="0">
                <a:solidFill>
                  <a:schemeClr val="tx1"/>
                </a:solidFill>
              </a:rPr>
              <a:t>　　「九州地区大学等技術研究協議会」を設置する</a:t>
            </a:r>
          </a:p>
          <a:p>
            <a:pPr algn="l" eaLnBrk="1" hangingPunct="1"/>
            <a:r>
              <a:rPr lang="ja-JP" altLang="en-US" sz="1800" smtClean="0">
                <a:solidFill>
                  <a:schemeClr val="tx1"/>
                </a:solidFill>
              </a:rPr>
              <a:t>◎本協議会では、各機関相互の技術職員等の交流と技術補完を推進するために、</a:t>
            </a:r>
          </a:p>
          <a:p>
            <a:pPr algn="l" eaLnBrk="1" hangingPunct="1"/>
            <a:r>
              <a:rPr lang="ja-JP" altLang="en-US" sz="1800" smtClean="0">
                <a:solidFill>
                  <a:schemeClr val="tx1"/>
                </a:solidFill>
              </a:rPr>
              <a:t>　　「九州地区総合技術研究会」を継続的に開催するとともに、本協議会に加入し　</a:t>
            </a:r>
          </a:p>
          <a:p>
            <a:pPr algn="l" eaLnBrk="1" hangingPunct="1"/>
            <a:r>
              <a:rPr lang="ja-JP" altLang="en-US" sz="1800" smtClean="0">
                <a:solidFill>
                  <a:schemeClr val="tx1"/>
                </a:solidFill>
              </a:rPr>
              <a:t>　　た機関の技術職員等による将来に渡る技術の高度化を目指してアイディアを　</a:t>
            </a:r>
          </a:p>
          <a:p>
            <a:pPr algn="l" eaLnBrk="1" hangingPunct="1"/>
            <a:r>
              <a:rPr lang="ja-JP" altLang="en-US" sz="1800" smtClean="0">
                <a:solidFill>
                  <a:schemeClr val="tx1"/>
                </a:solidFill>
              </a:rPr>
              <a:t>　　共有し、各機関における教育・研究の発展に寄与する取組みを展開する</a:t>
            </a:r>
            <a:endParaRPr lang="en-US" altLang="ja-JP" sz="1800" smtClean="0">
              <a:solidFill>
                <a:schemeClr val="tx1"/>
              </a:solidFill>
            </a:endParaRPr>
          </a:p>
          <a:p>
            <a:pPr algn="l" eaLnBrk="1" hangingPunct="1"/>
            <a:r>
              <a:rPr lang="ja-JP" altLang="en-US" sz="1800" smtClean="0">
                <a:solidFill>
                  <a:schemeClr val="tx1"/>
                </a:solidFill>
              </a:rPr>
              <a:t>◎九州地区総合技術研究会は、原則として隔年１回開催する</a:t>
            </a:r>
          </a:p>
          <a:p>
            <a:pPr algn="l" eaLnBrk="1" hangingPunct="1"/>
            <a:endParaRPr lang="ja-JP" altLang="en-US" sz="1800" smtClean="0">
              <a:solidFill>
                <a:schemeClr val="tx1"/>
              </a:solidFill>
            </a:endParaRPr>
          </a:p>
          <a:p>
            <a:pPr algn="l" eaLnBrk="1" hangingPunct="1"/>
            <a:r>
              <a:rPr lang="ja-JP" altLang="en-US" sz="1800" smtClean="0">
                <a:solidFill>
                  <a:schemeClr val="tx1"/>
                </a:solidFill>
              </a:rPr>
              <a:t>◎平成２４年３月　第１回九州地区総合研究会（鹿児島大学）</a:t>
            </a:r>
            <a:endParaRPr lang="en-US" altLang="ja-JP" sz="1800" smtClean="0">
              <a:solidFill>
                <a:schemeClr val="tx1"/>
              </a:solidFill>
            </a:endParaRPr>
          </a:p>
          <a:p>
            <a:pPr algn="l" eaLnBrk="1" hangingPunct="1"/>
            <a:r>
              <a:rPr lang="ja-JP" altLang="en-US" sz="1800" smtClean="0">
                <a:solidFill>
                  <a:schemeClr val="tx1"/>
                </a:solidFill>
              </a:rPr>
              <a:t>◎平成２６年３月　第２回九州地区総合研究会（長崎大学）</a:t>
            </a:r>
          </a:p>
          <a:p>
            <a:pPr algn="l" eaLnBrk="1" hangingPunct="1"/>
            <a:endParaRPr lang="ja-JP" altLang="en-US" sz="180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正方形/長方形 3"/>
          <p:cNvSpPr>
            <a:spLocks noChangeArrowheads="1"/>
          </p:cNvSpPr>
          <p:nvPr/>
        </p:nvSpPr>
        <p:spPr bwMode="auto">
          <a:xfrm>
            <a:off x="755650" y="1196975"/>
            <a:ext cx="7777163" cy="2246313"/>
          </a:xfrm>
          <a:prstGeom prst="rect">
            <a:avLst/>
          </a:prstGeom>
          <a:noFill/>
          <a:ln w="9525">
            <a:noFill/>
            <a:miter lim="800000"/>
            <a:headEnd/>
            <a:tailEnd/>
          </a:ln>
        </p:spPr>
        <p:txBody>
          <a:bodyPr>
            <a:spAutoFit/>
          </a:bodyPr>
          <a:lstStyle/>
          <a:p>
            <a:r>
              <a:rPr lang="ja-JP" altLang="en-US" sz="2800"/>
              <a:t>以上で</a:t>
            </a:r>
          </a:p>
          <a:p>
            <a:r>
              <a:rPr lang="ja-JP" altLang="en-US" sz="2800"/>
              <a:t>鹿児島大学大学院理工学研究科技術部の組織と活動報告を終わります。</a:t>
            </a:r>
          </a:p>
          <a:p>
            <a:endParaRPr lang="ja-JP" altLang="en-US" sz="2800"/>
          </a:p>
          <a:p>
            <a:r>
              <a:rPr lang="ja-JP" altLang="en-US" sz="2800"/>
              <a:t>ご静聴ありがとうございました。</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title"/>
          </p:nvPr>
        </p:nvSpPr>
        <p:spPr>
          <a:xfrm>
            <a:off x="1800225" y="539750"/>
            <a:ext cx="5219700" cy="539750"/>
          </a:xfrm>
          <a:ln>
            <a:solidFill>
              <a:schemeClr val="tx1"/>
            </a:solidFill>
          </a:ln>
        </p:spPr>
        <p:txBody>
          <a:bodyPr/>
          <a:lstStyle/>
          <a:p>
            <a:pPr eaLnBrk="1" hangingPunct="1"/>
            <a:r>
              <a:rPr lang="ja-JP" altLang="en-US" sz="2800" smtClean="0"/>
              <a:t>理工学研究科技術部の組織図</a:t>
            </a:r>
          </a:p>
        </p:txBody>
      </p:sp>
      <p:graphicFrame>
        <p:nvGraphicFramePr>
          <p:cNvPr id="3" name="表 2"/>
          <p:cNvGraphicFramePr>
            <a:graphicFrameLocks noGrp="1"/>
          </p:cNvGraphicFramePr>
          <p:nvPr>
            <p:extLst>
              <p:ext uri="{D42A27DB-BD31-4B8C-83A1-F6EECF244321}">
                <p14:modId xmlns:p14="http://schemas.microsoft.com/office/powerpoint/2010/main" val="1237958140"/>
              </p:ext>
            </p:extLst>
          </p:nvPr>
        </p:nvGraphicFramePr>
        <p:xfrm>
          <a:off x="611188" y="1341438"/>
          <a:ext cx="7909098" cy="4525975"/>
        </p:xfrm>
        <a:graphic>
          <a:graphicData uri="http://schemas.openxmlformats.org/drawingml/2006/table">
            <a:tbl>
              <a:tblPr/>
              <a:tblGrid>
                <a:gridCol w="377315"/>
                <a:gridCol w="271129"/>
                <a:gridCol w="788255"/>
                <a:gridCol w="159633"/>
                <a:gridCol w="159633"/>
                <a:gridCol w="899751"/>
                <a:gridCol w="159633"/>
                <a:gridCol w="159633"/>
                <a:gridCol w="159633"/>
                <a:gridCol w="1770477"/>
                <a:gridCol w="159633"/>
                <a:gridCol w="159633"/>
                <a:gridCol w="159633"/>
                <a:gridCol w="1770477"/>
                <a:gridCol w="377315"/>
                <a:gridCol w="377315"/>
              </a:tblGrid>
              <a:tr h="181039">
                <a:tc>
                  <a:txBody>
                    <a:bodyPr/>
                    <a:lstStyle/>
                    <a:p>
                      <a:pPr algn="ctr" fontAlgn="ctr"/>
                      <a:endParaRPr lang="ja-JP" altLang="en-US" sz="600" b="0" i="0" u="none" strike="noStrike" dirty="0">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dirty="0">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b"/>
                      <a:endParaRPr lang="ja-JP" altLang="en-US" sz="5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effectLst/>
                          <a:latin typeface="ＭＳ Ｐゴシック"/>
                        </a:rPr>
                        <a:t>　</a:t>
                      </a:r>
                      <a:r>
                        <a:rPr lang="en-US" altLang="zh-TW" sz="1100" b="0" i="0" u="none" strike="noStrike">
                          <a:effectLst/>
                          <a:latin typeface="ＭＳ Ｐゴシック"/>
                        </a:rPr>
                        <a:t>【</a:t>
                      </a:r>
                      <a:r>
                        <a:rPr lang="zh-TW" altLang="en-US" sz="1100" b="0" i="0" u="none" strike="noStrike">
                          <a:effectLst/>
                          <a:latin typeface="ＭＳ Ｐゴシック"/>
                        </a:rPr>
                        <a:t>第一技術班</a:t>
                      </a:r>
                      <a:r>
                        <a:rPr lang="en-US" altLang="zh-TW" sz="1100" b="0" i="0" u="none" strike="noStrike">
                          <a:effectLst/>
                          <a:latin typeface="ＭＳ Ｐゴシック"/>
                        </a:rPr>
                        <a:t>】</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effectLst/>
                        <a:latin typeface="ＭＳ Ｐゴシック"/>
                      </a:endParaRPr>
                    </a:p>
                  </a:txBody>
                  <a:tcPr marL="5442" marR="5442" marT="5442" marB="0" anchor="ctr">
                    <a:lnL>
                      <a:noFill/>
                    </a:lnL>
                    <a:lnR>
                      <a:noFill/>
                    </a:lnR>
                    <a:lnT>
                      <a:noFill/>
                    </a:lnT>
                    <a:lnB>
                      <a:noFill/>
                    </a:lnB>
                  </a:tcPr>
                </a:tc>
                <a:tc>
                  <a:txBody>
                    <a:bodyPr/>
                    <a:lstStyle/>
                    <a:p>
                      <a:pPr algn="ctr" fontAlgn="ctr"/>
                      <a:endParaRPr lang="ja-JP" altLang="en-US" sz="600" b="0" i="0" u="none" strike="noStrike">
                        <a:solidFill>
                          <a:srgbClr val="0000FF"/>
                        </a:solidFill>
                        <a:effectLst/>
                        <a:latin typeface="ＭＳ Ｐゴシック"/>
                      </a:endParaRPr>
                    </a:p>
                  </a:txBody>
                  <a:tcPr marL="5442" marR="5442" marT="5442" marB="0" anchor="ctr">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1100" b="0" i="0" u="none" strike="noStrike" dirty="0">
                          <a:effectLst/>
                          <a:latin typeface="ＭＳ Ｐゴシック"/>
                        </a:rPr>
                        <a:t>　　（情報）</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ctr"/>
                      <a:endParaRPr lang="ja-JP" altLang="en-US" sz="5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100" b="0" i="0" u="none" strike="noStrike">
                          <a:effectLst/>
                          <a:latin typeface="ＭＳ Ｐゴシック"/>
                        </a:rPr>
                        <a:t>　</a:t>
                      </a:r>
                      <a:r>
                        <a:rPr lang="en-US" altLang="ja-JP" sz="1100" b="0" i="0" u="none" strike="noStrike">
                          <a:effectLst/>
                          <a:latin typeface="ＭＳ Ｐゴシック"/>
                        </a:rPr>
                        <a:t>【</a:t>
                      </a:r>
                      <a:r>
                        <a:rPr lang="ja-JP" altLang="en-US" sz="1100" b="0" i="0" u="none" strike="noStrike">
                          <a:effectLst/>
                          <a:latin typeface="ＭＳ Ｐゴシック"/>
                        </a:rPr>
                        <a:t>システム情報技術系</a:t>
                      </a:r>
                      <a:r>
                        <a:rPr lang="en-US" altLang="ja-JP" sz="1100" b="0" i="0" u="none" strike="noStrike">
                          <a:effectLst/>
                          <a:latin typeface="ＭＳ Ｐゴシック"/>
                        </a:rPr>
                        <a:t>】</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tc>
                  <a:txBody>
                    <a:bodyPr/>
                    <a:lstStyle/>
                    <a:p>
                      <a:pPr algn="l" fontAlgn="b"/>
                      <a:endParaRPr lang="ja-JP" altLang="en-US" sz="600" b="0" i="0" u="none" strike="noStrike">
                        <a:effectLst/>
                        <a:latin typeface="ＭＳ Ｐゴシック"/>
                      </a:endParaRPr>
                    </a:p>
                  </a:txBody>
                  <a:tcPr marL="5442" marR="5442" marT="5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effectLst/>
                          <a:latin typeface="ＭＳ Ｐゴシック"/>
                        </a:rPr>
                        <a:t>　</a:t>
                      </a:r>
                      <a:r>
                        <a:rPr lang="en-US" altLang="zh-TW" sz="1100" b="0" i="0" u="none" strike="noStrike">
                          <a:effectLst/>
                          <a:latin typeface="ＭＳ Ｐゴシック"/>
                        </a:rPr>
                        <a:t>【</a:t>
                      </a:r>
                      <a:r>
                        <a:rPr lang="zh-TW" altLang="en-US" sz="1100" b="0" i="0" u="none" strike="noStrike">
                          <a:effectLst/>
                          <a:latin typeface="ＭＳ Ｐゴシック"/>
                        </a:rPr>
                        <a:t>第二技術班</a:t>
                      </a:r>
                      <a:r>
                        <a:rPr lang="en-US" altLang="zh-TW" sz="1100" b="0" i="0" u="none" strike="noStrike">
                          <a:effectLst/>
                          <a:latin typeface="ＭＳ Ｐゴシック"/>
                        </a:rPr>
                        <a:t>】</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dirty="0">
                          <a:effectLst/>
                          <a:latin typeface="ＭＳ Ｐゴシック"/>
                        </a:rPr>
                        <a:t>　　（電気</a:t>
                      </a:r>
                      <a:r>
                        <a:rPr lang="ja-JP" altLang="en-US" sz="1100" b="0" i="0" u="none" strike="noStrike" dirty="0" smtClean="0">
                          <a:effectLst/>
                          <a:latin typeface="ＭＳ Ｐゴシック"/>
                        </a:rPr>
                        <a:t>電子、計測、化学</a:t>
                      </a:r>
                      <a:r>
                        <a:rPr lang="ja-JP" altLang="en-US" sz="1100" b="0" i="0" u="none" strike="noStrike" dirty="0">
                          <a:effectLst/>
                          <a:latin typeface="ＭＳ Ｐゴシック"/>
                        </a:rPr>
                        <a:t>）</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r>
                        <a:rPr lang="ja-JP" altLang="en-US" sz="1100" b="0" i="0" u="none" strike="noStrike">
                          <a:effectLst/>
                          <a:latin typeface="ＭＳ Ｐゴシック"/>
                        </a:rPr>
                        <a:t>　</a:t>
                      </a: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ja-JP" altLang="en-US" sz="1100" b="0" i="0" u="none" strike="noStrike" dirty="0" smtClean="0">
                          <a:effectLst/>
                          <a:latin typeface="ＭＳ Ｐゴシック"/>
                        </a:rPr>
                        <a:t>　技術部長</a:t>
                      </a:r>
                    </a:p>
                    <a:p>
                      <a:pPr algn="l" fontAlgn="ctr"/>
                      <a:r>
                        <a:rPr lang="en-US" altLang="ja-JP" sz="800" b="0" i="0" u="none" strike="noStrike" baseline="0" dirty="0" smtClean="0">
                          <a:effectLst/>
                          <a:latin typeface="ＭＳ Ｐゴシック"/>
                        </a:rPr>
                        <a:t>(</a:t>
                      </a:r>
                      <a:r>
                        <a:rPr lang="ja-JP" altLang="en-US" sz="800" b="0" i="0" u="none" strike="noStrike" baseline="0" dirty="0" smtClean="0">
                          <a:effectLst/>
                          <a:latin typeface="ＭＳ Ｐゴシック"/>
                        </a:rPr>
                        <a:t>理工学研究科長</a:t>
                      </a:r>
                      <a:r>
                        <a:rPr lang="en-US" altLang="ja-JP" sz="800" b="0" i="0" u="none" strike="noStrike" baseline="0" dirty="0" smtClean="0">
                          <a:effectLst/>
                          <a:latin typeface="ＭＳ Ｐゴシック"/>
                        </a:rPr>
                        <a:t>)</a:t>
                      </a:r>
                      <a:endParaRPr lang="ja-JP" altLang="en-US" sz="800" b="0" i="0" u="none" strike="noStrike" baseline="0" dirty="0">
                        <a:effectLst/>
                        <a:latin typeface="ＭＳ Ｐゴシック"/>
                      </a:endParaRP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100" b="0" i="0" u="none" strike="noStrike" dirty="0" smtClean="0">
                          <a:effectLst/>
                          <a:latin typeface="ＭＳ Ｐゴシック"/>
                        </a:rPr>
                        <a:t>　総括</a:t>
                      </a:r>
                      <a:r>
                        <a:rPr lang="ja-JP" altLang="en-US" sz="1100" b="0" i="0" u="none" strike="noStrike" dirty="0">
                          <a:effectLst/>
                          <a:latin typeface="ＭＳ Ｐゴシック"/>
                        </a:rPr>
                        <a:t>技術長</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ctr"/>
                      <a:endParaRPr lang="ja-JP" altLang="en-US" sz="11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ctr"/>
                      <a:r>
                        <a:rPr lang="ja-JP" altLang="en-US" sz="1100" b="0" i="0" u="none" strike="noStrike">
                          <a:effectLst/>
                          <a:latin typeface="ＭＳ Ｐゴシック"/>
                        </a:rPr>
                        <a:t>　</a:t>
                      </a:r>
                    </a:p>
                  </a:txBody>
                  <a:tcPr marL="5442" marR="5442" marT="5442"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tc>
                  <a:txBody>
                    <a:bodyPr/>
                    <a:lstStyle/>
                    <a:p>
                      <a:pPr algn="l" fontAlgn="b"/>
                      <a:endParaRPr lang="ja-JP" altLang="en-US" sz="600" b="0" i="0" u="none" strike="noStrike">
                        <a:effectLst/>
                        <a:latin typeface="ＭＳ Ｐゴシック"/>
                      </a:endParaRPr>
                    </a:p>
                  </a:txBody>
                  <a:tcPr marL="5442" marR="5442" marT="5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ctr"/>
                      <a:endParaRPr lang="ja-JP" altLang="en-US" sz="11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ctr"/>
                      <a:endParaRPr lang="ja-JP" altLang="en-US" sz="1100" b="0" i="0" u="none" strike="noStrike">
                        <a:effectLst/>
                        <a:latin typeface="ＭＳ Ｐゴシック"/>
                      </a:endParaRPr>
                    </a:p>
                  </a:txBody>
                  <a:tcPr marL="5442" marR="5442" marT="5442" marB="0" anchor="ctr">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effectLst/>
                          <a:latin typeface="ＭＳ Ｐゴシック"/>
                        </a:rPr>
                        <a:t>　</a:t>
                      </a:r>
                      <a:r>
                        <a:rPr lang="en-US" altLang="zh-TW" sz="1100" b="0" i="0" u="none" strike="noStrike">
                          <a:effectLst/>
                          <a:latin typeface="ＭＳ Ｐゴシック"/>
                        </a:rPr>
                        <a:t>【</a:t>
                      </a:r>
                      <a:r>
                        <a:rPr lang="zh-TW" altLang="en-US" sz="1100" b="0" i="0" u="none" strike="noStrike">
                          <a:effectLst/>
                          <a:latin typeface="ＭＳ Ｐゴシック"/>
                        </a:rPr>
                        <a:t>第三技術班</a:t>
                      </a:r>
                      <a:r>
                        <a:rPr lang="en-US" altLang="zh-TW" sz="1100" b="0" i="0" u="none" strike="noStrike">
                          <a:effectLst/>
                          <a:latin typeface="ＭＳ Ｐゴシック"/>
                        </a:rPr>
                        <a:t>】</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dirty="0">
                          <a:effectLst/>
                          <a:latin typeface="ＭＳ Ｐゴシック"/>
                        </a:rPr>
                        <a:t>　　（</a:t>
                      </a:r>
                      <a:r>
                        <a:rPr lang="ja-JP" altLang="en-US" sz="1100" b="0" i="0" u="none" strike="noStrike" dirty="0" smtClean="0">
                          <a:effectLst/>
                          <a:latin typeface="ＭＳ Ｐゴシック"/>
                        </a:rPr>
                        <a:t>機械、建築、・土木</a:t>
                      </a:r>
                      <a:r>
                        <a:rPr lang="ja-JP" altLang="en-US" sz="1100" b="0" i="0" u="none" strike="noStrike" dirty="0">
                          <a:effectLst/>
                          <a:latin typeface="ＭＳ Ｐゴシック"/>
                        </a:rPr>
                        <a:t>）</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dirty="0">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ja-JP" altLang="en-US" sz="1100" b="0" i="0" u="none" strike="noStrike">
                          <a:effectLst/>
                          <a:latin typeface="ＭＳ Ｐゴシック"/>
                        </a:rPr>
                        <a:t>　</a:t>
                      </a: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l" fontAlgn="ctr"/>
                      <a:r>
                        <a:rPr lang="zh-TW" altLang="en-US" sz="1100" b="0" i="0" u="none" strike="noStrike" dirty="0">
                          <a:effectLst/>
                          <a:latin typeface="ＭＳ Ｐゴシック"/>
                        </a:rPr>
                        <a:t>　</a:t>
                      </a:r>
                      <a:r>
                        <a:rPr lang="en-US" altLang="zh-TW" sz="1100" b="0" i="0" u="none" strike="noStrike" dirty="0">
                          <a:effectLst/>
                          <a:latin typeface="ＭＳ Ｐゴシック"/>
                        </a:rPr>
                        <a:t>【</a:t>
                      </a:r>
                      <a:r>
                        <a:rPr lang="zh-TW" altLang="en-US" sz="1100" b="0" i="0" u="none" strike="noStrike" dirty="0">
                          <a:effectLst/>
                          <a:latin typeface="ＭＳ Ｐゴシック"/>
                        </a:rPr>
                        <a:t>生産技術系</a:t>
                      </a:r>
                      <a:r>
                        <a:rPr lang="en-US" altLang="zh-TW" sz="1100" b="0" i="0" u="none" strike="noStrike" dirty="0">
                          <a:effectLst/>
                          <a:latin typeface="ＭＳ Ｐゴシック"/>
                        </a:rPr>
                        <a:t>】</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kumimoji="1" lang="ja-JP" altLang="en-US"/>
                    </a:p>
                  </a:txBody>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effectLst/>
                          <a:latin typeface="ＭＳ Ｐゴシック"/>
                        </a:rPr>
                        <a:t>　</a:t>
                      </a:r>
                      <a:r>
                        <a:rPr lang="en-US" altLang="zh-TW" sz="1100" b="0" i="0" u="none" strike="noStrike">
                          <a:effectLst/>
                          <a:latin typeface="ＭＳ Ｐゴシック"/>
                        </a:rPr>
                        <a:t>【</a:t>
                      </a:r>
                      <a:r>
                        <a:rPr lang="zh-TW" altLang="en-US" sz="1100" b="0" i="0" u="none" strike="noStrike">
                          <a:effectLst/>
                          <a:latin typeface="ＭＳ Ｐゴシック"/>
                        </a:rPr>
                        <a:t>第四技術班</a:t>
                      </a:r>
                      <a:r>
                        <a:rPr lang="en-US" altLang="zh-TW" sz="1100" b="0" i="0" u="none" strike="noStrike">
                          <a:effectLst/>
                          <a:latin typeface="ＭＳ Ｐゴシック"/>
                        </a:rPr>
                        <a:t>】</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9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1100" b="0" i="0" u="none" strike="noStrike">
                          <a:effectLst/>
                          <a:latin typeface="ＭＳ Ｐゴシック"/>
                        </a:rPr>
                        <a:t>　　（機械工作）</a:t>
                      </a:r>
                    </a:p>
                  </a:txBody>
                  <a:tcPr marL="5442" marR="5442"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1100" b="0" i="0" u="none" strike="noStrike">
                        <a:effectLst/>
                        <a:latin typeface="ＭＳ Ｐゴシック"/>
                      </a:endParaRPr>
                    </a:p>
                  </a:txBody>
                  <a:tcPr marL="5442" marR="5442" marT="54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effectLst/>
                        <a:latin typeface="ＭＳ Ｐゴシック"/>
                      </a:endParaRPr>
                    </a:p>
                  </a:txBody>
                  <a:tcPr marL="5442" marR="5442" marT="5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effectLst/>
                          <a:latin typeface="ＭＳ Ｐゴシック"/>
                        </a:rPr>
                        <a:t>　先任専門技術職員</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r>
                        <a:rPr lang="ja-JP" altLang="en-US" sz="600" b="0" i="0" u="none" strike="noStrike">
                          <a:effectLst/>
                          <a:latin typeface="ＭＳ Ｐゴシック"/>
                        </a:rPr>
                        <a:t>　</a:t>
                      </a: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600" b="0" i="0" u="none" strike="noStrike">
                          <a:effectLst/>
                          <a:latin typeface="ＭＳ Ｐゴシック"/>
                        </a:rPr>
                        <a:t>　</a:t>
                      </a:r>
                    </a:p>
                  </a:txBody>
                  <a:tcPr marL="5442" marR="5442" marT="5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zh-CN" altLang="en-US" sz="1100" b="0" i="0" u="none" strike="noStrike">
                          <a:effectLst/>
                          <a:latin typeface="ＭＳ Ｐゴシック"/>
                        </a:rPr>
                        <a:t>　　</a:t>
                      </a:r>
                      <a:r>
                        <a:rPr lang="en-US" altLang="zh-CN" sz="1100" b="0" i="0" u="none" strike="noStrike">
                          <a:effectLst/>
                          <a:latin typeface="ＭＳ Ｐゴシック"/>
                        </a:rPr>
                        <a:t>(</a:t>
                      </a:r>
                      <a:r>
                        <a:rPr lang="zh-CN" altLang="en-US" sz="1100" b="0" i="0" u="none" strike="noStrike">
                          <a:effectLst/>
                          <a:latin typeface="ＭＳ Ｐゴシック"/>
                        </a:rPr>
                        <a:t>中央実験工場担当</a:t>
                      </a:r>
                      <a:r>
                        <a:rPr lang="en-US" altLang="zh-CN" sz="1100" b="0" i="0" u="none" strike="noStrike">
                          <a:effectLst/>
                          <a:latin typeface="ＭＳ Ｐゴシック"/>
                        </a:rPr>
                        <a:t>)</a:t>
                      </a:r>
                    </a:p>
                  </a:txBody>
                  <a:tcPr marL="5442" marR="5442"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600" b="0" i="0" u="none" strike="noStrike">
                          <a:effectLst/>
                          <a:latin typeface="ＭＳ Ｐゴシック"/>
                        </a:rPr>
                        <a:t>　</a:t>
                      </a:r>
                    </a:p>
                  </a:txBody>
                  <a:tcPr marL="5442" marR="5442" marT="544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r>
              <a:tr h="181039">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r>
                        <a:rPr lang="ja-JP" altLang="en-US" sz="1100" b="0" i="0" u="none" strike="noStrike">
                          <a:effectLst/>
                          <a:latin typeface="ＭＳ Ｐゴシック"/>
                        </a:rPr>
                        <a:t>　</a:t>
                      </a:r>
                    </a:p>
                  </a:txBody>
                  <a:tcPr marL="5442" marR="5442" marT="54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a:effectLst/>
                        <a:latin typeface="ＭＳ Ｐゴシック"/>
                      </a:endParaRPr>
                    </a:p>
                  </a:txBody>
                  <a:tcPr marL="5442" marR="5442" marT="5442" marB="0" anchor="b">
                    <a:lnL>
                      <a:noFill/>
                    </a:lnL>
                    <a:lnR>
                      <a:noFill/>
                    </a:lnR>
                    <a:lnT>
                      <a:noFill/>
                    </a:lnT>
                    <a:lnB>
                      <a:noFill/>
                    </a:lnB>
                  </a:tcPr>
                </a:tc>
                <a:tc>
                  <a:txBody>
                    <a:bodyPr/>
                    <a:lstStyle/>
                    <a:p>
                      <a:pPr algn="l" fontAlgn="b"/>
                      <a:endParaRPr lang="ja-JP" altLang="en-US" sz="600" b="0" i="0" u="none" strike="noStrike" dirty="0">
                        <a:effectLst/>
                        <a:latin typeface="ＭＳ Ｐゴシック"/>
                      </a:endParaRPr>
                    </a:p>
                  </a:txBody>
                  <a:tcPr marL="5442" marR="5442" marT="544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ctrTitle"/>
          </p:nvPr>
        </p:nvSpPr>
        <p:spPr>
          <a:xfrm>
            <a:off x="1800225" y="539750"/>
            <a:ext cx="3240088" cy="539750"/>
          </a:xfrm>
          <a:ln>
            <a:solidFill>
              <a:schemeClr val="tx1"/>
            </a:solidFill>
          </a:ln>
        </p:spPr>
        <p:txBody>
          <a:bodyPr/>
          <a:lstStyle/>
          <a:p>
            <a:pPr eaLnBrk="1" hangingPunct="1"/>
            <a:r>
              <a:rPr lang="ja-JP" altLang="en-US" sz="2800" smtClean="0"/>
              <a:t>組織化について</a:t>
            </a:r>
          </a:p>
        </p:txBody>
      </p:sp>
      <p:sp>
        <p:nvSpPr>
          <p:cNvPr id="16386" name="サブタイトル 2"/>
          <p:cNvSpPr>
            <a:spLocks noGrp="1"/>
          </p:cNvSpPr>
          <p:nvPr>
            <p:ph type="subTitle" idx="1"/>
          </p:nvPr>
        </p:nvSpPr>
        <p:spPr>
          <a:xfrm>
            <a:off x="611188" y="1484313"/>
            <a:ext cx="7489825" cy="3313112"/>
          </a:xfrm>
        </p:spPr>
        <p:txBody>
          <a:bodyPr/>
          <a:lstStyle/>
          <a:p>
            <a:pPr algn="l" eaLnBrk="1" hangingPunct="1"/>
            <a:r>
              <a:rPr lang="ja-JP" altLang="en-US" sz="2000" smtClean="0">
                <a:solidFill>
                  <a:schemeClr val="tx1"/>
                </a:solidFill>
              </a:rPr>
              <a:t>平成　４年　４月	工学部技術部組織化（学科配置）</a:t>
            </a:r>
          </a:p>
          <a:p>
            <a:pPr algn="l" eaLnBrk="1" hangingPunct="1"/>
            <a:r>
              <a:rPr lang="ja-JP" altLang="en-US" sz="2000" smtClean="0">
                <a:solidFill>
                  <a:schemeClr val="tx1"/>
                </a:solidFill>
              </a:rPr>
              <a:t>平成１０年１０月	工学部技術部運営委員会設置</a:t>
            </a:r>
            <a:endParaRPr lang="en-US" altLang="ja-JP" sz="2000" smtClean="0">
              <a:solidFill>
                <a:schemeClr val="tx1"/>
              </a:solidFill>
            </a:endParaRPr>
          </a:p>
          <a:p>
            <a:pPr algn="l" eaLnBrk="1" hangingPunct="1"/>
            <a:r>
              <a:rPr lang="ja-JP" altLang="en-US" sz="2000" smtClean="0">
                <a:solidFill>
                  <a:schemeClr val="tx1"/>
                </a:solidFill>
              </a:rPr>
              <a:t>平成１６年　４月	国立大学法人化</a:t>
            </a:r>
            <a:endParaRPr lang="en-US" altLang="ja-JP" sz="2000" smtClean="0">
              <a:solidFill>
                <a:schemeClr val="tx1"/>
              </a:solidFill>
            </a:endParaRPr>
          </a:p>
          <a:p>
            <a:pPr algn="l" eaLnBrk="1" hangingPunct="1"/>
            <a:r>
              <a:rPr lang="ja-JP" altLang="en-US" sz="2000" smtClean="0">
                <a:solidFill>
                  <a:schemeClr val="tx1"/>
                </a:solidFill>
              </a:rPr>
              <a:t>平成１７年　４月	工学部技術部組織化（一元化）</a:t>
            </a:r>
          </a:p>
          <a:p>
            <a:pPr algn="l" eaLnBrk="1" hangingPunct="1"/>
            <a:r>
              <a:rPr lang="ja-JP" altLang="en-US" sz="2000" smtClean="0">
                <a:solidFill>
                  <a:schemeClr val="tx1"/>
                </a:solidFill>
              </a:rPr>
              <a:t>平成２０年　４月	技術部ＷＧ立ち上げ（技術部の在り方等の検討）</a:t>
            </a:r>
          </a:p>
          <a:p>
            <a:pPr algn="l" eaLnBrk="1" hangingPunct="1"/>
            <a:r>
              <a:rPr lang="ja-JP" altLang="en-US" sz="2000" smtClean="0">
                <a:solidFill>
                  <a:schemeClr val="tx1"/>
                </a:solidFill>
              </a:rPr>
              <a:t>平成２１年　４月	大学院理工学研究科部局化により</a:t>
            </a:r>
          </a:p>
          <a:p>
            <a:pPr algn="l" eaLnBrk="1" hangingPunct="1"/>
            <a:r>
              <a:rPr lang="ja-JP" altLang="en-US" sz="2000" smtClean="0">
                <a:solidFill>
                  <a:schemeClr val="tx1"/>
                </a:solidFill>
              </a:rPr>
              <a:t>		大学院理工学研究科技術部へ組織再編</a:t>
            </a:r>
          </a:p>
          <a:p>
            <a:pPr algn="l" eaLnBrk="1" hangingPunct="1"/>
            <a:endParaRPr lang="ja-JP" altLang="en-US" sz="2000" smtClean="0">
              <a:solidFill>
                <a:schemeClr val="tx1"/>
              </a:solidFill>
            </a:endParaRPr>
          </a:p>
          <a:p>
            <a:pPr algn="l" eaLnBrk="1" hangingPunct="1"/>
            <a:r>
              <a:rPr lang="ja-JP" altLang="en-US" sz="2000" smtClean="0">
                <a:solidFill>
                  <a:schemeClr val="tx1"/>
                </a:solidFill>
              </a:rPr>
              <a:t>平成２５年　１月　現在に至る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a:xfrm>
            <a:off x="2879725" y="539750"/>
            <a:ext cx="2808288" cy="539750"/>
          </a:xfrm>
          <a:ln>
            <a:solidFill>
              <a:schemeClr val="tx1"/>
            </a:solidFill>
          </a:ln>
        </p:spPr>
        <p:txBody>
          <a:bodyPr/>
          <a:lstStyle/>
          <a:p>
            <a:pPr eaLnBrk="1" hangingPunct="1"/>
            <a:r>
              <a:rPr lang="ja-JP" altLang="en-US" sz="2800" smtClean="0"/>
              <a:t>評価について</a:t>
            </a:r>
          </a:p>
        </p:txBody>
      </p:sp>
      <p:sp>
        <p:nvSpPr>
          <p:cNvPr id="17410" name="テキスト ボックス 2"/>
          <p:cNvSpPr txBox="1">
            <a:spLocks noChangeArrowheads="1"/>
          </p:cNvSpPr>
          <p:nvPr/>
        </p:nvSpPr>
        <p:spPr bwMode="auto">
          <a:xfrm>
            <a:off x="576263" y="1439863"/>
            <a:ext cx="7561262" cy="3694112"/>
          </a:xfrm>
          <a:prstGeom prst="rect">
            <a:avLst/>
          </a:prstGeom>
          <a:noFill/>
          <a:ln w="9525">
            <a:noFill/>
            <a:miter lim="800000"/>
            <a:headEnd/>
            <a:tailEnd/>
          </a:ln>
        </p:spPr>
        <p:txBody>
          <a:bodyPr>
            <a:spAutoFit/>
          </a:bodyPr>
          <a:lstStyle/>
          <a:p>
            <a:r>
              <a:rPr lang="ja-JP" altLang="en-US" dirty="0"/>
              <a:t>◎事務系職員人事評価（平成</a:t>
            </a:r>
            <a:r>
              <a:rPr lang="en-US" altLang="ja-JP" dirty="0"/>
              <a:t>19</a:t>
            </a:r>
            <a:r>
              <a:rPr lang="ja-JP" altLang="en-US" dirty="0"/>
              <a:t>年度より実施）</a:t>
            </a:r>
          </a:p>
          <a:p>
            <a:r>
              <a:rPr lang="ja-JP" altLang="en-US" dirty="0"/>
              <a:t>　　目標達成度評価及び総合評価</a:t>
            </a:r>
          </a:p>
          <a:p>
            <a:r>
              <a:rPr lang="ja-JP" altLang="en-US" dirty="0"/>
              <a:t>　　職務行動評価</a:t>
            </a:r>
          </a:p>
          <a:p>
            <a:r>
              <a:rPr lang="ja-JP" altLang="en-US" dirty="0"/>
              <a:t>　　目標設定（５月）、進捗状況報告（１０月評価）、達成状況報告（５月評価）</a:t>
            </a:r>
          </a:p>
          <a:p>
            <a:r>
              <a:rPr lang="ja-JP" altLang="en-US" dirty="0"/>
              <a:t>　　評価者　 総括技術長→技術部長</a:t>
            </a:r>
          </a:p>
          <a:p>
            <a:r>
              <a:rPr lang="ja-JP" altLang="en-US" dirty="0"/>
              <a:t>　　　　　　　　技術長、先任専門技術職員→総括技術長、（技術部長）</a:t>
            </a:r>
          </a:p>
          <a:p>
            <a:r>
              <a:rPr lang="ja-JP" altLang="en-US" dirty="0"/>
              <a:t>　　　　　　　　班長→技術長、（総括技術長）</a:t>
            </a:r>
          </a:p>
          <a:p>
            <a:r>
              <a:rPr lang="ja-JP" altLang="en-US" dirty="0"/>
              <a:t>　　　　　　　　班員→班長、（技術長）</a:t>
            </a:r>
          </a:p>
          <a:p>
            <a:endParaRPr lang="ja-JP" altLang="en-US" dirty="0"/>
          </a:p>
          <a:p>
            <a:r>
              <a:rPr lang="ja-JP" altLang="en-US" dirty="0"/>
              <a:t>◎技術部評価</a:t>
            </a:r>
          </a:p>
          <a:p>
            <a:r>
              <a:rPr lang="ja-JP" altLang="en-US" dirty="0"/>
              <a:t>　　構成員の自己評価（平成</a:t>
            </a:r>
            <a:r>
              <a:rPr lang="en-US" altLang="ja-JP" dirty="0"/>
              <a:t>24</a:t>
            </a:r>
            <a:r>
              <a:rPr lang="ja-JP" altLang="en-US" dirty="0" smtClean="0"/>
              <a:t>年度予定）</a:t>
            </a:r>
            <a:endParaRPr lang="ja-JP" altLang="en-US" dirty="0"/>
          </a:p>
          <a:p>
            <a:r>
              <a:rPr lang="ja-JP" altLang="en-US" dirty="0"/>
              <a:t>　　自己評価（内部評価）（平成</a:t>
            </a:r>
            <a:r>
              <a:rPr lang="en-US" altLang="ja-JP" dirty="0"/>
              <a:t>2</a:t>
            </a:r>
            <a:r>
              <a:rPr lang="ja-JP" altLang="en-US" dirty="0" smtClean="0"/>
              <a:t>５年度予定）</a:t>
            </a:r>
            <a:endParaRPr lang="ja-JP" altLang="en-US" dirty="0"/>
          </a:p>
          <a:p>
            <a:r>
              <a:rPr lang="ja-JP" altLang="en-US" dirty="0"/>
              <a:t>　　外部評価（平成</a:t>
            </a:r>
            <a:r>
              <a:rPr lang="en-US" altLang="ja-JP" dirty="0"/>
              <a:t>2</a:t>
            </a:r>
            <a:r>
              <a:rPr lang="ja-JP" altLang="en-US" dirty="0" smtClean="0"/>
              <a:t>６年度予定）</a:t>
            </a:r>
            <a:endParaRPr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2879725" y="539750"/>
            <a:ext cx="2339975" cy="539750"/>
          </a:xfrm>
          <a:ln>
            <a:solidFill>
              <a:schemeClr val="tx1"/>
            </a:solidFill>
          </a:ln>
        </p:spPr>
        <p:txBody>
          <a:bodyPr/>
          <a:lstStyle/>
          <a:p>
            <a:pPr eaLnBrk="1" hangingPunct="1"/>
            <a:r>
              <a:rPr lang="ja-JP" altLang="en-US" sz="2800" smtClean="0"/>
              <a:t>組織体系</a:t>
            </a:r>
          </a:p>
        </p:txBody>
      </p:sp>
      <p:pic>
        <p:nvPicPr>
          <p:cNvPr id="18434" name="Picture 1"/>
          <p:cNvPicPr>
            <a:picLocks noChangeAspect="1" noChangeArrowheads="1"/>
          </p:cNvPicPr>
          <p:nvPr/>
        </p:nvPicPr>
        <p:blipFill>
          <a:blip r:embed="rId2"/>
          <a:srcRect/>
          <a:stretch>
            <a:fillRect/>
          </a:stretch>
        </p:blipFill>
        <p:spPr bwMode="auto">
          <a:xfrm>
            <a:off x="1547813" y="1196975"/>
            <a:ext cx="5256212"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9" name="Rectangle 5"/>
          <p:cNvSpPr>
            <a:spLocks noGrp="1"/>
          </p:cNvSpPr>
          <p:nvPr>
            <p:ph type="title"/>
          </p:nvPr>
        </p:nvSpPr>
        <p:spPr>
          <a:xfrm>
            <a:off x="2879725" y="539750"/>
            <a:ext cx="3240088" cy="539750"/>
          </a:xfrm>
          <a:ln>
            <a:solidFill>
              <a:schemeClr val="tx1"/>
            </a:solidFill>
          </a:ln>
        </p:spPr>
        <p:txBody>
          <a:bodyPr/>
          <a:lstStyle/>
          <a:p>
            <a:pPr eaLnBrk="1" hangingPunct="1"/>
            <a:r>
              <a:rPr lang="ja-JP" altLang="en-US" sz="2800" smtClean="0"/>
              <a:t>技術職員数の推移</a:t>
            </a:r>
          </a:p>
        </p:txBody>
      </p:sp>
      <p:graphicFrame>
        <p:nvGraphicFramePr>
          <p:cNvPr id="28698" name="Object 26"/>
          <p:cNvGraphicFramePr>
            <a:graphicFrameLocks noGrp="1" noChangeAspect="1"/>
          </p:cNvGraphicFramePr>
          <p:nvPr>
            <p:ph idx="1"/>
          </p:nvPr>
        </p:nvGraphicFramePr>
        <p:xfrm>
          <a:off x="900113" y="1287463"/>
          <a:ext cx="7775575" cy="4967287"/>
        </p:xfrm>
        <a:graphic>
          <a:graphicData uri="http://schemas.openxmlformats.org/presentationml/2006/ole">
            <mc:AlternateContent xmlns:mc="http://schemas.openxmlformats.org/markup-compatibility/2006">
              <mc:Choice xmlns:v="urn:schemas-microsoft-com:vml" Requires="v">
                <p:oleObj spid="_x0000_s28700" name="グラフ" r:id="rId3" imgW="5829386" imgH="3724377" progId="MSGraph.Chart.8">
                  <p:embed followColorScheme="full"/>
                </p:oleObj>
              </mc:Choice>
              <mc:Fallback>
                <p:oleObj name="グラフ" r:id="rId3" imgW="5829386" imgH="3724377" progId="MSGraph.Chart.8">
                  <p:embed followColorScheme="full"/>
                  <p:pic>
                    <p:nvPicPr>
                      <p:cNvPr id="0" name="Picture 2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287463"/>
                        <a:ext cx="7775575" cy="496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0" name="Text Box 7"/>
          <p:cNvSpPr txBox="1">
            <a:spLocks noChangeArrowheads="1"/>
          </p:cNvSpPr>
          <p:nvPr/>
        </p:nvSpPr>
        <p:spPr bwMode="auto">
          <a:xfrm>
            <a:off x="611188" y="3213100"/>
            <a:ext cx="458787" cy="863600"/>
          </a:xfrm>
          <a:prstGeom prst="rect">
            <a:avLst/>
          </a:prstGeom>
          <a:noFill/>
          <a:ln w="9525">
            <a:noFill/>
            <a:miter lim="800000"/>
            <a:headEnd/>
            <a:tailEnd/>
          </a:ln>
        </p:spPr>
        <p:txBody>
          <a:bodyPr vert="eaVert">
            <a:spAutoFit/>
          </a:bodyPr>
          <a:lstStyle/>
          <a:p>
            <a:pPr>
              <a:spcBef>
                <a:spcPct val="50000"/>
              </a:spcBef>
            </a:pPr>
            <a:r>
              <a:rPr lang="ja-JP" altLang="en-US"/>
              <a:t>職員数</a:t>
            </a:r>
          </a:p>
        </p:txBody>
      </p:sp>
      <p:sp>
        <p:nvSpPr>
          <p:cNvPr id="28701" name="Text Box 8"/>
          <p:cNvSpPr txBox="1">
            <a:spLocks noChangeArrowheads="1"/>
          </p:cNvSpPr>
          <p:nvPr/>
        </p:nvSpPr>
        <p:spPr bwMode="auto">
          <a:xfrm>
            <a:off x="4211638" y="6092825"/>
            <a:ext cx="719137" cy="366713"/>
          </a:xfrm>
          <a:prstGeom prst="rect">
            <a:avLst/>
          </a:prstGeom>
          <a:noFill/>
          <a:ln w="9525">
            <a:noFill/>
            <a:miter lim="800000"/>
            <a:headEnd/>
            <a:tailEnd/>
          </a:ln>
        </p:spPr>
        <p:txBody>
          <a:bodyPr>
            <a:spAutoFit/>
          </a:bodyPr>
          <a:lstStyle/>
          <a:p>
            <a:pPr>
              <a:spcBef>
                <a:spcPct val="50000"/>
              </a:spcBef>
            </a:pPr>
            <a:r>
              <a:rPr lang="ja-JP" altLang="en-US"/>
              <a:t>年度</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0" name="Rectangle 5"/>
          <p:cNvSpPr>
            <a:spLocks noGrp="1"/>
          </p:cNvSpPr>
          <p:nvPr>
            <p:ph type="title"/>
          </p:nvPr>
        </p:nvSpPr>
        <p:spPr>
          <a:xfrm>
            <a:off x="2700338" y="539750"/>
            <a:ext cx="3779837" cy="539750"/>
          </a:xfrm>
          <a:ln>
            <a:solidFill>
              <a:schemeClr val="tx1"/>
            </a:solidFill>
          </a:ln>
        </p:spPr>
        <p:txBody>
          <a:bodyPr/>
          <a:lstStyle/>
          <a:p>
            <a:pPr eaLnBrk="1" hangingPunct="1"/>
            <a:r>
              <a:rPr lang="ja-JP" altLang="en-US" sz="2800" smtClean="0"/>
              <a:t>技術職員の年齢構成</a:t>
            </a:r>
          </a:p>
        </p:txBody>
      </p:sp>
      <p:graphicFrame>
        <p:nvGraphicFramePr>
          <p:cNvPr id="26649" name="Object 25"/>
          <p:cNvGraphicFramePr>
            <a:graphicFrameLocks noGrp="1" noChangeAspect="1"/>
          </p:cNvGraphicFramePr>
          <p:nvPr>
            <p:ph idx="1"/>
            <p:extLst>
              <p:ext uri="{D42A27DB-BD31-4B8C-83A1-F6EECF244321}">
                <p14:modId xmlns:p14="http://schemas.microsoft.com/office/powerpoint/2010/main" val="1454180034"/>
              </p:ext>
            </p:extLst>
          </p:nvPr>
        </p:nvGraphicFramePr>
        <p:xfrm>
          <a:off x="1116013" y="1268413"/>
          <a:ext cx="7261225" cy="4989512"/>
        </p:xfrm>
        <a:graphic>
          <a:graphicData uri="http://schemas.openxmlformats.org/presentationml/2006/ole">
            <mc:AlternateContent xmlns:mc="http://schemas.openxmlformats.org/markup-compatibility/2006">
              <mc:Choice xmlns:v="urn:schemas-microsoft-com:vml" Requires="v">
                <p:oleObj spid="_x0000_s26651" name="グラフ" r:id="rId3" imgW="5696023" imgH="3914843" progId="MSGraph.Chart.8">
                  <p:embed followColorScheme="full"/>
                </p:oleObj>
              </mc:Choice>
              <mc:Fallback>
                <p:oleObj name="グラフ" r:id="rId3" imgW="5696023" imgH="3914843" progId="MSGraph.Chart.8">
                  <p:embed followColorScheme="full"/>
                  <p:pic>
                    <p:nvPicPr>
                      <p:cNvPr id="0" name="Picture 25"/>
                      <p:cNvPicPr>
                        <a:picLocks noGrp="1" noChangeAspect="1" noChangeArrowheads="1"/>
                      </p:cNvPicPr>
                      <p:nvPr/>
                    </p:nvPicPr>
                    <p:blipFill>
                      <a:blip r:embed="rId4"/>
                      <a:srcRect/>
                      <a:stretch>
                        <a:fillRect/>
                      </a:stretch>
                    </p:blipFill>
                    <p:spPr bwMode="auto">
                      <a:xfrm>
                        <a:off x="1116013" y="1268413"/>
                        <a:ext cx="7261225" cy="4989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51" name="Text Box 7"/>
          <p:cNvSpPr txBox="1">
            <a:spLocks noChangeArrowheads="1"/>
          </p:cNvSpPr>
          <p:nvPr/>
        </p:nvSpPr>
        <p:spPr bwMode="auto">
          <a:xfrm>
            <a:off x="611188" y="3429000"/>
            <a:ext cx="458787" cy="863600"/>
          </a:xfrm>
          <a:prstGeom prst="rect">
            <a:avLst/>
          </a:prstGeom>
          <a:noFill/>
          <a:ln w="9525">
            <a:noFill/>
            <a:miter lim="800000"/>
            <a:headEnd/>
            <a:tailEnd/>
          </a:ln>
        </p:spPr>
        <p:txBody>
          <a:bodyPr vert="eaVert">
            <a:spAutoFit/>
          </a:bodyPr>
          <a:lstStyle/>
          <a:p>
            <a:pPr>
              <a:spcBef>
                <a:spcPct val="50000"/>
              </a:spcBef>
            </a:pPr>
            <a:r>
              <a:rPr lang="ja-JP" altLang="en-US"/>
              <a:t>職員数</a:t>
            </a:r>
          </a:p>
        </p:txBody>
      </p:sp>
      <p:sp>
        <p:nvSpPr>
          <p:cNvPr id="26652" name="Text Box 8"/>
          <p:cNvSpPr txBox="1">
            <a:spLocks noChangeArrowheads="1"/>
          </p:cNvSpPr>
          <p:nvPr/>
        </p:nvSpPr>
        <p:spPr bwMode="auto">
          <a:xfrm>
            <a:off x="3924300" y="6249988"/>
            <a:ext cx="719138" cy="366712"/>
          </a:xfrm>
          <a:prstGeom prst="rect">
            <a:avLst/>
          </a:prstGeom>
          <a:noFill/>
          <a:ln w="9525">
            <a:noFill/>
            <a:miter lim="800000"/>
            <a:headEnd/>
            <a:tailEnd/>
          </a:ln>
        </p:spPr>
        <p:txBody>
          <a:bodyPr>
            <a:spAutoFit/>
          </a:bodyPr>
          <a:lstStyle/>
          <a:p>
            <a:pPr>
              <a:spcBef>
                <a:spcPct val="50000"/>
              </a:spcBef>
            </a:pPr>
            <a:r>
              <a:rPr lang="ja-JP" altLang="en-US"/>
              <a:t>年度</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6" name="Rectangle 5"/>
          <p:cNvSpPr>
            <a:spLocks noGrp="1"/>
          </p:cNvSpPr>
          <p:nvPr>
            <p:ph type="title"/>
          </p:nvPr>
        </p:nvSpPr>
        <p:spPr>
          <a:xfrm>
            <a:off x="2700338" y="539750"/>
            <a:ext cx="3060700" cy="539750"/>
          </a:xfrm>
          <a:ln>
            <a:solidFill>
              <a:schemeClr val="tx1"/>
            </a:solidFill>
          </a:ln>
        </p:spPr>
        <p:txBody>
          <a:bodyPr/>
          <a:lstStyle/>
          <a:p>
            <a:pPr eaLnBrk="1" hangingPunct="1"/>
            <a:r>
              <a:rPr lang="ja-JP" altLang="en-US" sz="2800" smtClean="0"/>
              <a:t>業務依頼の推移</a:t>
            </a:r>
          </a:p>
        </p:txBody>
      </p:sp>
      <p:graphicFrame>
        <p:nvGraphicFramePr>
          <p:cNvPr id="30745" name="Object 25"/>
          <p:cNvGraphicFramePr>
            <a:graphicFrameLocks noGrp="1" noChangeAspect="1"/>
          </p:cNvGraphicFramePr>
          <p:nvPr>
            <p:ph idx="1"/>
          </p:nvPr>
        </p:nvGraphicFramePr>
        <p:xfrm>
          <a:off x="971550" y="1341438"/>
          <a:ext cx="7173913" cy="4614862"/>
        </p:xfrm>
        <a:graphic>
          <a:graphicData uri="http://schemas.openxmlformats.org/presentationml/2006/ole">
            <mc:AlternateContent xmlns:mc="http://schemas.openxmlformats.org/markup-compatibility/2006">
              <mc:Choice xmlns:v="urn:schemas-microsoft-com:vml" Requires="v">
                <p:oleObj spid="_x0000_s30747" name="グラフ" r:id="rId3" imgW="5981824" imgH="3848100" progId="MSGraph.Chart.8">
                  <p:embed followColorScheme="full"/>
                </p:oleObj>
              </mc:Choice>
              <mc:Fallback>
                <p:oleObj name="グラフ" r:id="rId3" imgW="5981824" imgH="3848100" progId="MSGraph.Chart.8">
                  <p:embed followColorScheme="full"/>
                  <p:pic>
                    <p:nvPicPr>
                      <p:cNvPr id="0" name="Picture 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341438"/>
                        <a:ext cx="7173913"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7" name="Text Box 7"/>
          <p:cNvSpPr txBox="1">
            <a:spLocks noChangeArrowheads="1"/>
          </p:cNvSpPr>
          <p:nvPr/>
        </p:nvSpPr>
        <p:spPr bwMode="auto">
          <a:xfrm>
            <a:off x="684213" y="3357563"/>
            <a:ext cx="458787" cy="647700"/>
          </a:xfrm>
          <a:prstGeom prst="rect">
            <a:avLst/>
          </a:prstGeom>
          <a:noFill/>
          <a:ln w="9525">
            <a:noFill/>
            <a:miter lim="800000"/>
            <a:headEnd/>
            <a:tailEnd/>
          </a:ln>
        </p:spPr>
        <p:txBody>
          <a:bodyPr vert="eaVert">
            <a:spAutoFit/>
          </a:bodyPr>
          <a:lstStyle/>
          <a:p>
            <a:pPr>
              <a:spcBef>
                <a:spcPct val="50000"/>
              </a:spcBef>
            </a:pPr>
            <a:r>
              <a:rPr lang="ja-JP" altLang="en-US"/>
              <a:t>件数</a:t>
            </a:r>
          </a:p>
        </p:txBody>
      </p:sp>
      <p:sp>
        <p:nvSpPr>
          <p:cNvPr id="30748" name="Text Box 8"/>
          <p:cNvSpPr txBox="1">
            <a:spLocks noChangeArrowheads="1"/>
          </p:cNvSpPr>
          <p:nvPr/>
        </p:nvSpPr>
        <p:spPr bwMode="auto">
          <a:xfrm>
            <a:off x="3603625" y="5876925"/>
            <a:ext cx="792163" cy="366713"/>
          </a:xfrm>
          <a:prstGeom prst="rect">
            <a:avLst/>
          </a:prstGeom>
          <a:noFill/>
          <a:ln w="9525">
            <a:noFill/>
            <a:miter lim="800000"/>
            <a:headEnd/>
            <a:tailEnd/>
          </a:ln>
        </p:spPr>
        <p:txBody>
          <a:bodyPr>
            <a:spAutoFit/>
          </a:bodyPr>
          <a:lstStyle/>
          <a:p>
            <a:pPr>
              <a:spcBef>
                <a:spcPct val="50000"/>
              </a:spcBef>
            </a:pPr>
            <a:r>
              <a:rPr lang="ja-JP" altLang="en-US"/>
              <a:t>年度</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a:xfrm>
            <a:off x="3492500" y="549275"/>
            <a:ext cx="2159000" cy="539750"/>
          </a:xfrm>
          <a:ln>
            <a:solidFill>
              <a:schemeClr val="tx1"/>
            </a:solidFill>
          </a:ln>
        </p:spPr>
        <p:txBody>
          <a:bodyPr/>
          <a:lstStyle/>
          <a:p>
            <a:pPr eaLnBrk="1" hangingPunct="1"/>
            <a:r>
              <a:rPr lang="ja-JP" altLang="en-US" sz="2800" smtClean="0"/>
              <a:t>研修体系</a:t>
            </a:r>
          </a:p>
        </p:txBody>
      </p:sp>
      <p:pic>
        <p:nvPicPr>
          <p:cNvPr id="31746" name="Picture 2"/>
          <p:cNvPicPr>
            <a:picLocks noChangeAspect="1" noChangeArrowheads="1"/>
          </p:cNvPicPr>
          <p:nvPr/>
        </p:nvPicPr>
        <p:blipFill>
          <a:blip r:embed="rId2"/>
          <a:srcRect/>
          <a:stretch>
            <a:fillRect/>
          </a:stretch>
        </p:blipFill>
        <p:spPr bwMode="auto">
          <a:xfrm>
            <a:off x="2268538" y="1125538"/>
            <a:ext cx="4556125" cy="521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157</Words>
  <Application>Microsoft Office PowerPoint</Application>
  <PresentationFormat>画面に合わせる (4:3)</PresentationFormat>
  <Paragraphs>217</Paragraphs>
  <Slides>19</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19</vt:i4>
      </vt:variant>
    </vt:vector>
  </HeadingPairs>
  <TitlesOfParts>
    <vt:vector size="22" baseType="lpstr">
      <vt:lpstr>Office ​​テーマ</vt:lpstr>
      <vt:lpstr>グラフ</vt:lpstr>
      <vt:lpstr>Microsoft Graph グラフ</vt:lpstr>
      <vt:lpstr>鹿児島大学大学院理工学研究科技術部の組織と活動報告</vt:lpstr>
      <vt:lpstr>理工学研究科技術部の組織図</vt:lpstr>
      <vt:lpstr>組織化について</vt:lpstr>
      <vt:lpstr>評価について</vt:lpstr>
      <vt:lpstr>組織体系</vt:lpstr>
      <vt:lpstr>技術職員数の推移</vt:lpstr>
      <vt:lpstr>技術職員の年齢構成</vt:lpstr>
      <vt:lpstr>業務依頼の推移</vt:lpstr>
      <vt:lpstr>研修体系</vt:lpstr>
      <vt:lpstr>技術研修</vt:lpstr>
      <vt:lpstr>技術研究会発表</vt:lpstr>
      <vt:lpstr>スキルアップ研修</vt:lpstr>
      <vt:lpstr>スキルアップ研修</vt:lpstr>
      <vt:lpstr>地域連携活動「出前授業：ものづくり・科学実験」</vt:lpstr>
      <vt:lpstr>PowerPoint プレゼンテーション</vt:lpstr>
      <vt:lpstr>PowerPoint プレゼンテーション</vt:lpstr>
      <vt:lpstr>PowerPoint プレゼンテーション</vt:lpstr>
      <vt:lpstr>九州地区大学等技術研究協議会について</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理工学研究科技術部の組織図</dc:title>
  <dc:creator>Aikou</dc:creator>
  <cp:lastModifiedBy>Aikou</cp:lastModifiedBy>
  <cp:revision>55</cp:revision>
  <dcterms:created xsi:type="dcterms:W3CDTF">2012-12-11T08:33:31Z</dcterms:created>
  <dcterms:modified xsi:type="dcterms:W3CDTF">2013-01-15T03:40:46Z</dcterms:modified>
</cp:coreProperties>
</file>