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80" r:id="rId5"/>
    <p:sldId id="260" r:id="rId6"/>
    <p:sldId id="277" r:id="rId7"/>
    <p:sldId id="264" r:id="rId8"/>
    <p:sldId id="265" r:id="rId9"/>
    <p:sldId id="263" r:id="rId10"/>
    <p:sldId id="261" r:id="rId11"/>
    <p:sldId id="266" r:id="rId12"/>
    <p:sldId id="274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9" r:id="rId21"/>
    <p:sldId id="276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2013/1/17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088232"/>
          </a:xfrm>
        </p:spPr>
        <p:txBody>
          <a:bodyPr>
            <a:normAutofit/>
          </a:bodyPr>
          <a:lstStyle/>
          <a:p>
            <a:r>
              <a:rPr lang="ja-JP" altLang="en-US" sz="3000" b="1" dirty="0"/>
              <a:t>「電気通信大学の技術職員組織改組の報告</a:t>
            </a:r>
            <a:r>
              <a:rPr lang="ja-JP" altLang="en-US" sz="3000" b="1" dirty="0" smtClean="0"/>
              <a:t>」</a:t>
            </a:r>
            <a:r>
              <a:rPr lang="en-US" altLang="ja-JP" sz="3000" b="1" dirty="0" smtClean="0"/>
              <a:t/>
            </a:r>
            <a:br>
              <a:rPr lang="en-US" altLang="ja-JP" sz="3000" b="1" dirty="0" smtClean="0"/>
            </a:br>
            <a:r>
              <a:rPr lang="ja-JP" altLang="en-US" sz="3000" b="1" dirty="0"/>
              <a:t/>
            </a:r>
            <a:br>
              <a:rPr lang="ja-JP" altLang="en-US" sz="3000" b="1" dirty="0"/>
            </a:br>
            <a:r>
              <a:rPr lang="ja-JP" altLang="en-US" sz="3000" b="1" u="sng" dirty="0"/>
              <a:t>教育研究技師部が目指すところ</a:t>
            </a:r>
            <a:endParaRPr kumimoji="1" lang="ja-JP" altLang="en-US" sz="3000" b="1" u="sng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843808" y="4365104"/>
            <a:ext cx="4928592" cy="1273696"/>
          </a:xfrm>
        </p:spPr>
        <p:txBody>
          <a:bodyPr/>
          <a:lstStyle/>
          <a:p>
            <a:pPr algn="r"/>
            <a:r>
              <a:rPr kumimoji="1"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電気通信大学教育研究技師部</a:t>
            </a:r>
            <a:endParaRPr kumimoji="1" lang="en-US" altLang="ja-JP" sz="2800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r"/>
            <a:r>
              <a:rPr lang="ja-JP" altLang="en-US" sz="28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統括学術技師　　金子克己</a:t>
            </a:r>
            <a:endParaRPr lang="en-US" altLang="ja-JP" sz="28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3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8064896" cy="189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61338"/>
            <a:ext cx="5976664" cy="352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386440" y="1484784"/>
            <a:ext cx="2313352" cy="830997"/>
          </a:xfrm>
          <a:prstGeom prst="rect">
            <a:avLst/>
          </a:prstGeom>
          <a:solidFill>
            <a:schemeClr val="bg2">
              <a:lumMod val="25000"/>
              <a:alpha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現状の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年齢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構成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と配置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56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2242592" cy="576064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406104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400" b="1" dirty="0" smtClean="0"/>
              <a:t>意識改革（課題、</a:t>
            </a:r>
            <a:r>
              <a:rPr kumimoji="1" lang="en-US" altLang="ja-JP" sz="2400" b="1" dirty="0" smtClean="0"/>
              <a:t>1</a:t>
            </a:r>
            <a:r>
              <a:rPr kumimoji="1" lang="ja-JP" altLang="en-US" sz="2400" b="1" dirty="0" smtClean="0"/>
              <a:t>）</a:t>
            </a:r>
            <a:endParaRPr kumimoji="1"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旧来型</a:t>
            </a:r>
            <a:r>
              <a:rPr lang="ja-JP" altLang="en-US" sz="2400" b="1" dirty="0"/>
              <a:t>の業務体系（指示者：教員</a:t>
            </a:r>
            <a:r>
              <a:rPr lang="ja-JP" altLang="en-US" sz="2400" b="1" dirty="0" smtClean="0"/>
              <a:t>、実務担当：</a:t>
            </a:r>
            <a:r>
              <a:rPr lang="ja-JP" altLang="en-US" sz="2400" b="1" dirty="0"/>
              <a:t>技師</a:t>
            </a:r>
            <a:r>
              <a:rPr lang="ja-JP" altLang="en-US" sz="2400" b="1" dirty="0" smtClean="0"/>
              <a:t>）から  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脱却</a:t>
            </a:r>
            <a:r>
              <a:rPr lang="ja-JP" altLang="en-US" sz="2400" b="1" dirty="0"/>
              <a:t>し、なぜその業務が必要なのかという</a:t>
            </a:r>
            <a:r>
              <a:rPr lang="ja-JP" altLang="en-US" sz="2400" b="1" dirty="0" smtClean="0"/>
              <a:t>裏付けも自分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で行う事を求められている。</a:t>
            </a: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b="1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400" b="1" dirty="0"/>
              <a:t>ガバナンスのあり方（課題</a:t>
            </a:r>
            <a:r>
              <a:rPr lang="ja-JP" altLang="en-US" sz="2400" b="1" dirty="0" smtClean="0"/>
              <a:t>、</a:t>
            </a:r>
            <a:r>
              <a:rPr lang="en-US" altLang="ja-JP" sz="2400" b="1" dirty="0" smtClean="0"/>
              <a:t>2</a:t>
            </a:r>
            <a:r>
              <a:rPr lang="ja-JP" altLang="en-US" sz="2400" b="1" dirty="0" smtClean="0"/>
              <a:t>）</a:t>
            </a:r>
            <a:endParaRPr lang="ja-JP" altLang="en-US" sz="2400" b="1" dirty="0"/>
          </a:p>
          <a:p>
            <a:pPr marL="0" indent="0">
              <a:buNone/>
            </a:pPr>
            <a:r>
              <a:rPr lang="ja-JP" altLang="en-US" sz="2400" b="1" dirty="0"/>
              <a:t> 　技術部の時よりも組織的な管理体制を求められている</a:t>
            </a:r>
            <a:r>
              <a:rPr lang="ja-JP" altLang="en-US" sz="2400" b="1" dirty="0" smtClean="0"/>
              <a:t>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自立した</a:t>
            </a:r>
            <a:r>
              <a:rPr lang="ja-JP" altLang="en-US" sz="2400" b="1" dirty="0"/>
              <a:t>技術者集団という意識を高めることにで、</a:t>
            </a:r>
            <a:r>
              <a:rPr lang="ja-JP" altLang="en-US" sz="2400" b="1" dirty="0" smtClean="0"/>
              <a:t>組織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と</a:t>
            </a:r>
            <a:r>
              <a:rPr lang="ja-JP" altLang="en-US" sz="2400" b="1" dirty="0"/>
              <a:t>しての</a:t>
            </a:r>
            <a:r>
              <a:rPr lang="ja-JP" altLang="en-US" sz="2400" b="1" dirty="0" smtClean="0"/>
              <a:t>まとまり</a:t>
            </a:r>
            <a:r>
              <a:rPr lang="ja-JP" altLang="en-US" sz="2400" b="1" dirty="0"/>
              <a:t>を持てないか模索している。</a:t>
            </a:r>
          </a:p>
        </p:txBody>
      </p:sp>
    </p:spTree>
    <p:extLst>
      <p:ext uri="{BB962C8B-B14F-4D97-AF65-F5344CB8AC3E}">
        <p14:creationId xmlns:p14="http://schemas.microsoft.com/office/powerpoint/2010/main" val="328592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2242592" cy="576064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4563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400" b="1" dirty="0" smtClean="0"/>
              <a:t>処遇および待遇の改善（課題、</a:t>
            </a:r>
            <a:r>
              <a:rPr lang="en-US" altLang="ja-JP" sz="2400" b="1" dirty="0" smtClean="0"/>
              <a:t>3</a:t>
            </a:r>
            <a:r>
              <a:rPr lang="ja-JP" altLang="en-US" sz="2400" b="1" dirty="0" smtClean="0"/>
              <a:t>）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講義を持たないことと、研究室</a:t>
            </a:r>
            <a:r>
              <a:rPr lang="ja-JP" altLang="en-US" sz="2400" b="1" dirty="0"/>
              <a:t>を主催しないこと以外は</a:t>
            </a:r>
            <a:r>
              <a:rPr lang="ja-JP" altLang="en-US" sz="2400" b="1" dirty="0" smtClean="0"/>
              <a:t>、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教員と</a:t>
            </a:r>
            <a:r>
              <a:rPr lang="ja-JP" altLang="en-US" sz="2400" b="1" dirty="0"/>
              <a:t>同様の</a:t>
            </a:r>
            <a:r>
              <a:rPr lang="ja-JP" altLang="en-US" sz="2400" b="1" dirty="0" smtClean="0"/>
              <a:t>活動を期待</a:t>
            </a:r>
            <a:r>
              <a:rPr lang="ja-JP" altLang="en-US" sz="2400" b="1" dirty="0"/>
              <a:t>されて</a:t>
            </a:r>
            <a:r>
              <a:rPr lang="ja-JP" altLang="en-US" sz="2400" b="1" dirty="0" smtClean="0"/>
              <a:t>いる。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しかし、所属</a:t>
            </a:r>
            <a:r>
              <a:rPr lang="ja-JP" altLang="en-US" sz="2400" b="1" dirty="0"/>
              <a:t>と同様に業務は</a:t>
            </a:r>
            <a:r>
              <a:rPr lang="ja-JP" altLang="en-US" sz="2400" b="1" dirty="0" smtClean="0"/>
              <a:t>教育研究系であるが、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処遇は</a:t>
            </a:r>
            <a:r>
              <a:rPr lang="ja-JP" altLang="en-US" sz="2400" b="1" dirty="0"/>
              <a:t>事務職という</a:t>
            </a:r>
            <a:r>
              <a:rPr lang="ja-JP" altLang="en-US" sz="2400" b="1" dirty="0" smtClean="0"/>
              <a:t>矛盾がある。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職務</a:t>
            </a:r>
            <a:r>
              <a:rPr lang="ja-JP" altLang="en-US" sz="2400" b="1" dirty="0"/>
              <a:t>に見合った処遇および</a:t>
            </a:r>
            <a:r>
              <a:rPr lang="ja-JP" altLang="en-US" sz="2400" b="1" dirty="0" smtClean="0"/>
              <a:t>待遇を求めていく活動は、継続し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て行っていく必要がある。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3619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2242592" cy="576064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37444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400" b="1" dirty="0" smtClean="0"/>
              <a:t>人材の補強（</a:t>
            </a:r>
            <a:r>
              <a:rPr lang="ja-JP" altLang="en-US" sz="2400" b="1" dirty="0"/>
              <a:t>解題</a:t>
            </a:r>
            <a:r>
              <a:rPr lang="ja-JP" altLang="en-US" sz="2400" b="1" dirty="0" smtClean="0"/>
              <a:t>、４）</a:t>
            </a:r>
            <a:endParaRPr lang="ja-JP" altLang="en-US" sz="2400" b="1" dirty="0"/>
          </a:p>
          <a:p>
            <a:pPr marL="0" indent="0">
              <a:buNone/>
            </a:pPr>
            <a:r>
              <a:rPr lang="ja-JP" altLang="en-US" sz="2400" b="1" dirty="0"/>
              <a:t>  　法人試験を課していないこともあり、</a:t>
            </a:r>
            <a:r>
              <a:rPr lang="en-US" altLang="ja-JP" sz="2400" b="1" dirty="0"/>
              <a:t> JREC IN</a:t>
            </a:r>
            <a:r>
              <a:rPr lang="ja-JP" altLang="en-US" sz="2400" b="1" dirty="0"/>
              <a:t>などに</a:t>
            </a:r>
            <a:r>
              <a:rPr lang="ja-JP" altLang="en-US" sz="2400" b="1" dirty="0" smtClean="0"/>
              <a:t>求人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  を出す</a:t>
            </a:r>
            <a:r>
              <a:rPr lang="ja-JP" altLang="en-US" sz="2400" b="1" dirty="0"/>
              <a:t>と、非常に優秀な方からの応募がある</a:t>
            </a:r>
            <a:r>
              <a:rPr lang="ja-JP" altLang="en-US" sz="2400" b="1" dirty="0" smtClean="0"/>
              <a:t>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 </a:t>
            </a:r>
            <a:r>
              <a:rPr lang="ja-JP" altLang="en-US" sz="2400" b="1" dirty="0" smtClean="0"/>
              <a:t>しかし、民間や他機関で培ってこられた優秀な人材に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見合う雇用</a:t>
            </a:r>
            <a:r>
              <a:rPr lang="ja-JP" altLang="en-US" sz="2400" b="1" dirty="0"/>
              <a:t>条件</a:t>
            </a:r>
            <a:r>
              <a:rPr lang="ja-JP" altLang="en-US" sz="2400" b="1" dirty="0" smtClean="0"/>
              <a:t>が整って</a:t>
            </a:r>
            <a:r>
              <a:rPr lang="ja-JP" altLang="en-US" sz="2400" b="1" dirty="0"/>
              <a:t>いない。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  </a:t>
            </a:r>
            <a:r>
              <a:rPr lang="ja-JP" altLang="en-US" sz="2400" b="1" dirty="0" smtClean="0"/>
              <a:t>中途</a:t>
            </a:r>
            <a:r>
              <a:rPr lang="ja-JP" altLang="en-US" sz="2400" b="1" dirty="0"/>
              <a:t>採用者の経歴の査定が低すぎることが</a:t>
            </a:r>
            <a:r>
              <a:rPr lang="ja-JP" altLang="en-US" sz="2400" b="1" dirty="0" smtClean="0"/>
              <a:t>問題で、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せめて同年齢の現役と同等の給与を支払えるように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 ならない限りは、外部からの人材の補強は</a:t>
            </a:r>
            <a:r>
              <a:rPr lang="ja-JP" altLang="en-US" sz="2400" b="1" dirty="0"/>
              <a:t>難しい。</a:t>
            </a:r>
            <a:endParaRPr lang="en-US" altLang="ja-JP" sz="2400" b="1" dirty="0"/>
          </a:p>
          <a:p>
            <a:pPr marL="0" indent="0"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17428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2348880"/>
            <a:ext cx="7632848" cy="27363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400" b="1" dirty="0"/>
              <a:t>全学的な</a:t>
            </a:r>
            <a:r>
              <a:rPr lang="ja-JP" altLang="en-US" sz="2400" b="1" dirty="0" smtClean="0"/>
              <a:t>認知度の向上（課題、５）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　  教育</a:t>
            </a:r>
            <a:r>
              <a:rPr lang="ja-JP" altLang="en-US" sz="2400" b="1" dirty="0"/>
              <a:t>研究技師部が新設され</a:t>
            </a:r>
            <a:r>
              <a:rPr lang="ja-JP" altLang="en-US" sz="2400" b="1" dirty="0" smtClean="0"/>
              <a:t>、技師は教育を分担する者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と定められてはいるが、まだまだ認知度が低い。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このため、力がある者を生かし切れていない。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常に、技師部と技師の認知度をアップさせることを意識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して活動する必要がある。</a:t>
            </a:r>
            <a:endParaRPr lang="en-US" altLang="ja-JP" sz="2400" b="1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2242592" cy="720080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0693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628800"/>
            <a:ext cx="7931224" cy="42050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en-US" sz="2400" b="1" dirty="0">
                <a:latin typeface="ＭＳ Ｐゴシック" pitchFamily="50" charset="-128"/>
                <a:ea typeface="ＭＳ Ｐゴシック" pitchFamily="50" charset="-128"/>
              </a:rPr>
              <a:t>業務評価</a:t>
            </a:r>
            <a:r>
              <a:rPr lang="zh-TW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体制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（課題、６）</a:t>
            </a:r>
            <a:endParaRPr lang="en-US" altLang="zh-TW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技師の業務は、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 　　　・実験実習業務（直接、指導を行う教育業務）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 　　　・センター業務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 　　　・全学的業務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 　　　・従来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からある学科や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研究室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への技術支援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業務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　　 ・技師部運営業務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    に分類できるが、これら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業務の難易度、達成度などを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　どのようにしたら公正に評価できるのか。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2242592" cy="648072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6693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060848"/>
            <a:ext cx="7859216" cy="33123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400" b="1" dirty="0"/>
              <a:t>実験実習（授業）への参画の</a:t>
            </a:r>
            <a:r>
              <a:rPr lang="ja-JP" altLang="en-US" sz="2400" b="1" dirty="0" smtClean="0"/>
              <a:t>強化（課題、７）</a:t>
            </a:r>
            <a:endParaRPr lang="ja-JP" altLang="en-US" sz="2400" b="1" dirty="0"/>
          </a:p>
          <a:p>
            <a:pPr marL="0" indent="0">
              <a:buNone/>
            </a:pPr>
            <a:r>
              <a:rPr lang="ja-JP" altLang="en-US" sz="2400" b="1" dirty="0" smtClean="0"/>
              <a:t>  　組織的に、レポート</a:t>
            </a:r>
            <a:r>
              <a:rPr lang="ja-JP" altLang="en-US" sz="2400" b="1" dirty="0"/>
              <a:t>の評価までを担当</a:t>
            </a:r>
            <a:r>
              <a:rPr lang="ja-JP" altLang="en-US" sz="2400" b="1" dirty="0" smtClean="0"/>
              <a:t>することを推奨し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ている。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また</a:t>
            </a:r>
            <a:r>
              <a:rPr lang="ja-JP" altLang="en-US" sz="2400" b="1" dirty="0"/>
              <a:t>、</a:t>
            </a:r>
            <a:r>
              <a:rPr lang="ja-JP" altLang="en-US" sz="2400" b="1" dirty="0" smtClean="0"/>
              <a:t>コンピューターリテラシや機械製図（検図）など、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 技師が担当できる教育業務を求めている。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 smtClean="0"/>
              <a:t>    </a:t>
            </a:r>
            <a:r>
              <a:rPr lang="ja-JP" altLang="en-US" sz="2400" b="1" dirty="0"/>
              <a:t>今後とも</a:t>
            </a:r>
            <a:r>
              <a:rPr lang="ja-JP" altLang="en-US" sz="2400" b="1" dirty="0" smtClean="0"/>
              <a:t>、技師には積極的な教育への関与を、科目責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 </a:t>
            </a:r>
            <a:r>
              <a:rPr lang="ja-JP" altLang="en-US" sz="2400" b="1" dirty="0" smtClean="0"/>
              <a:t>任部署へは技師の活用を要望していく。</a:t>
            </a:r>
            <a:endParaRPr lang="ja-JP" altLang="en-US" sz="2400" b="1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2088232" cy="720080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8740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84784"/>
            <a:ext cx="7715200" cy="453650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400" b="1" dirty="0" smtClean="0"/>
              <a:t>意志決定（命令）の</a:t>
            </a:r>
            <a:r>
              <a:rPr lang="ja-JP" altLang="en-US" sz="2400" b="1" dirty="0"/>
              <a:t>二重</a:t>
            </a:r>
            <a:r>
              <a:rPr lang="ja-JP" altLang="en-US" sz="2400" b="1" dirty="0" smtClean="0"/>
              <a:t>構造の消化（課題、８）</a:t>
            </a:r>
            <a:endParaRPr lang="ja-JP" altLang="en-US" sz="2400" b="1" dirty="0"/>
          </a:p>
          <a:p>
            <a:pPr marL="0" indent="0">
              <a:buNone/>
            </a:pPr>
            <a:r>
              <a:rPr lang="ja-JP" altLang="en-US" sz="2400" b="1" dirty="0" smtClean="0"/>
              <a:t>  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技師は、技</a:t>
            </a:r>
            <a:r>
              <a:rPr lang="ja-JP" altLang="en-US" sz="2400" b="1" dirty="0"/>
              <a:t>師部に所属</a:t>
            </a:r>
            <a:r>
              <a:rPr lang="ja-JP" altLang="en-US" sz="2400" b="1" dirty="0" smtClean="0"/>
              <a:t>し各センター</a:t>
            </a:r>
            <a:r>
              <a:rPr lang="ja-JP" altLang="en-US" sz="2400" b="1" dirty="0"/>
              <a:t>に</a:t>
            </a:r>
            <a:r>
              <a:rPr lang="ja-JP" altLang="en-US" sz="2400" b="1" dirty="0" smtClean="0"/>
              <a:t>配置されている。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 本籍は技師部で業務はセンターにあり、意志決定系統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 </a:t>
            </a:r>
            <a:r>
              <a:rPr lang="ja-JP" altLang="en-US" sz="2400" b="1" dirty="0" smtClean="0"/>
              <a:t>が２系統ある。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 </a:t>
            </a:r>
            <a:r>
              <a:rPr lang="ja-JP" altLang="en-US" sz="2400" b="1" dirty="0" smtClean="0"/>
              <a:t>これが混乱の元になることがあり、二重構造の解消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を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求める声は大きい。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　しかし、改組によってできたものを、すぐに解消すること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はできない。また、解消すればまた他の問題も出てくる。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 一番の解決策は、技師および取り巻く関係者がこの二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 </a:t>
            </a:r>
            <a:r>
              <a:rPr lang="ja-JP" altLang="en-US" sz="2400" b="1" dirty="0" smtClean="0"/>
              <a:t>重構造を消化することと考えている。</a:t>
            </a:r>
            <a:endParaRPr lang="en-US" altLang="ja-JP" sz="2400" b="1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2314600" cy="720080"/>
          </a:xfrm>
          <a:solidFill>
            <a:schemeClr val="tx2">
              <a:lumMod val="75000"/>
              <a:alpha val="10000"/>
            </a:schemeClr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今後の課題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16958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3538736" cy="79695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今後の課題（まとめ）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33123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さまざまな問題を解決するために、組織の見直しや改組を行ってきたと認識しているが、改組</a:t>
            </a:r>
            <a:r>
              <a:rPr lang="ja-JP" altLang="en-US" sz="2800" dirty="0"/>
              <a:t>によって問題</a:t>
            </a:r>
            <a:r>
              <a:rPr lang="ja-JP" altLang="en-US" sz="2800" dirty="0" smtClean="0"/>
              <a:t>は</a:t>
            </a:r>
            <a:r>
              <a:rPr lang="ja-JP" altLang="en-US" sz="2800" dirty="0"/>
              <a:t>更に</a:t>
            </a:r>
            <a:r>
              <a:rPr lang="ja-JP" altLang="en-US" sz="2800" dirty="0" smtClean="0"/>
              <a:t>多く</a:t>
            </a:r>
            <a:r>
              <a:rPr lang="ja-JP" altLang="en-US" sz="2800" dirty="0"/>
              <a:t>なってきている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しかし、組織改善の見直しをしていなければ大学　改革の荒波に揉まれて、沈没して</a:t>
            </a:r>
            <a:r>
              <a:rPr lang="ja-JP" altLang="en-US" sz="2800" dirty="0"/>
              <a:t>いたかもしれない。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6180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5050904" cy="724942"/>
          </a:xfrm>
          <a:solidFill>
            <a:schemeClr val="accent6">
              <a:lumMod val="75000"/>
              <a:alpha val="1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dirty="0"/>
              <a:t>教育研究技師部が目指す</a:t>
            </a:r>
            <a:r>
              <a:rPr lang="ja-JP" altLang="en-US" sz="2800" dirty="0" smtClean="0"/>
              <a:t>ところ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2132856"/>
            <a:ext cx="7344816" cy="309634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kumimoji="1" lang="ja-JP" altLang="en-US" sz="2800" dirty="0" smtClean="0"/>
              <a:t>教員とイコールパートナーとなることを目指す。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 algn="ctr">
              <a:buNone/>
            </a:pPr>
            <a:r>
              <a:rPr lang="ja-JP" altLang="en-US" sz="2800" u="sng" dirty="0" smtClean="0"/>
              <a:t>できれば、単なるパートナーとなれるように</a:t>
            </a:r>
            <a:endParaRPr lang="en-US" altLang="ja-JP" sz="2800" u="sng" dirty="0" smtClean="0"/>
          </a:p>
          <a:p>
            <a:pPr marL="0" indent="0" algn="ctr">
              <a:buNone/>
            </a:pPr>
            <a:r>
              <a:rPr lang="ja-JP" altLang="en-US" sz="2800" u="sng" dirty="0" smtClean="0"/>
              <a:t>組織的にも技師個人が実力を付ける。</a:t>
            </a:r>
            <a:endParaRPr kumimoji="1" lang="en-US" altLang="ja-JP" sz="2800" u="sng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endParaRPr lang="en-US" altLang="ja-JP" sz="2800" dirty="0"/>
          </a:p>
          <a:p>
            <a:pPr marL="0" indent="0">
              <a:buNone/>
            </a:pP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1774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0080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大まかな発表内容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84784"/>
            <a:ext cx="7776864" cy="46085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教育</a:t>
            </a:r>
            <a:r>
              <a:rPr lang="ja-JP" altLang="en-US" sz="2800" dirty="0"/>
              <a:t>研究</a:t>
            </a:r>
            <a:r>
              <a:rPr lang="ja-JP" altLang="en-US" sz="2800" dirty="0" smtClean="0"/>
              <a:t>技師（</a:t>
            </a:r>
            <a:r>
              <a:rPr lang="ja-JP" altLang="en-US" sz="2800" dirty="0"/>
              <a:t>学術技師</a:t>
            </a:r>
            <a:r>
              <a:rPr lang="ja-JP" altLang="en-US" sz="2800" dirty="0" smtClean="0"/>
              <a:t>）の位置づけ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・教育研究技師の職務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・教育研究技師と技術専門職員の相違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・所属と処遇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現在の体制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・</a:t>
            </a:r>
            <a:r>
              <a:rPr lang="ja-JP" altLang="en-US" sz="2800" dirty="0"/>
              <a:t>運営を司る委員会等</a:t>
            </a:r>
          </a:p>
          <a:p>
            <a:pPr marL="0" indent="0">
              <a:buNone/>
            </a:pPr>
            <a:r>
              <a:rPr lang="ja-JP" altLang="en-US" sz="2800" dirty="0" smtClean="0"/>
              <a:t>　　・現状の年齢構成と配置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 smtClean="0"/>
              <a:t>今後</a:t>
            </a:r>
            <a:r>
              <a:rPr lang="ja-JP" altLang="en-US" sz="2800" dirty="0"/>
              <a:t>の</a:t>
            </a:r>
            <a:r>
              <a:rPr lang="ja-JP" altLang="en-US" sz="2800" dirty="0" smtClean="0"/>
              <a:t>課題</a:t>
            </a:r>
            <a:endParaRPr lang="en-US" altLang="ja-JP" sz="2800" dirty="0" smtClean="0"/>
          </a:p>
          <a:p>
            <a:pPr>
              <a:buFont typeface="Wingdings" pitchFamily="2" charset="2"/>
              <a:buChar char="l"/>
            </a:pPr>
            <a:r>
              <a:rPr lang="ja-JP" altLang="en-US" sz="2800" dirty="0"/>
              <a:t>教育研究技師部が目指すところ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25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1656184" cy="796950"/>
          </a:xfrm>
          <a:solidFill>
            <a:schemeClr val="accent1">
              <a:lumMod val="75000"/>
              <a:alpha val="1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ja-JP" altLang="en-US" sz="2800" dirty="0"/>
              <a:t>おわりに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204864"/>
            <a:ext cx="7776864" cy="28369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sz="2400" b="1" dirty="0"/>
              <a:t>学習支援</a:t>
            </a:r>
            <a:r>
              <a:rPr lang="ja-JP" altLang="en-US" sz="2400" b="1" dirty="0" smtClean="0"/>
              <a:t>研究会の呼びかけ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 </a:t>
            </a:r>
            <a:r>
              <a:rPr lang="ja-JP" altLang="en-US" sz="2400" b="1" dirty="0" smtClean="0"/>
              <a:t>   教育活動に参画していくためには、教員側と学生の双方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の目線を持つ必要</a:t>
            </a:r>
            <a:r>
              <a:rPr lang="ja-JP" altLang="en-US" sz="2400" b="1" dirty="0"/>
              <a:t>が</a:t>
            </a:r>
            <a:r>
              <a:rPr lang="ja-JP" altLang="en-US" sz="2400" b="1" dirty="0" smtClean="0"/>
              <a:t>あると感じている。</a:t>
            </a: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b="1" dirty="0" smtClean="0"/>
          </a:p>
          <a:p>
            <a:pPr marL="0" indent="0" algn="ctr">
              <a:buNone/>
            </a:pPr>
            <a:r>
              <a:rPr lang="ja-JP" altLang="en-US" sz="2800" b="1" u="sng" dirty="0" smtClean="0"/>
              <a:t>この複眼は、どうしたら手に入れることができるか。</a:t>
            </a:r>
            <a:endParaRPr lang="en-US" altLang="ja-JP" sz="2800" b="1" u="sng" dirty="0" smtClean="0"/>
          </a:p>
          <a:p>
            <a:pPr marL="0" indent="0">
              <a:buNone/>
            </a:pPr>
            <a:r>
              <a:rPr lang="ja-JP" altLang="en-US" sz="2400" b="1" dirty="0" smtClean="0"/>
              <a:t>    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0096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196753"/>
            <a:ext cx="7560840" cy="4608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b="1" dirty="0" smtClean="0"/>
              <a:t>　最近、学習支援の必要性が言われ、多くの大学で学習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支援についての試みが行われている。</a:t>
            </a: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 smtClean="0"/>
              <a:t>    この学習を支援するという行為は、まさに、教える側と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学ぶ側を理解しようとしなければ行えない。</a:t>
            </a:r>
            <a:endParaRPr lang="en-US" altLang="ja-JP" sz="2400" b="1" dirty="0" smtClean="0"/>
          </a:p>
          <a:p>
            <a:pPr marL="0" indent="0">
              <a:buNone/>
            </a:pPr>
            <a:endParaRPr lang="ja-JP" altLang="en-US" sz="2400" b="1" dirty="0"/>
          </a:p>
          <a:p>
            <a:pPr marL="0" indent="0">
              <a:buNone/>
            </a:pPr>
            <a:r>
              <a:rPr lang="ja-JP" altLang="en-US" sz="2400" b="1" dirty="0" smtClean="0"/>
              <a:t>   質</a:t>
            </a:r>
            <a:r>
              <a:rPr lang="ja-JP" altLang="en-US" sz="2400" b="1" dirty="0"/>
              <a:t>の</a:t>
            </a:r>
            <a:r>
              <a:rPr lang="ja-JP" altLang="en-US" sz="2400" b="1" dirty="0" smtClean="0"/>
              <a:t>高い学習支援の展開や学習支援環境の提供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をし</a:t>
            </a:r>
            <a:endParaRPr lang="en-US" altLang="ja-JP" sz="2400" b="1" dirty="0" smtClean="0"/>
          </a:p>
          <a:p>
            <a:pPr marL="0" indent="0"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err="1" smtClean="0"/>
              <a:t>て</a:t>
            </a:r>
            <a:r>
              <a:rPr lang="ja-JP" altLang="en-US" sz="2400" b="1" dirty="0" smtClean="0"/>
              <a:t>いく</a:t>
            </a:r>
            <a:r>
              <a:rPr lang="ja-JP" altLang="en-US" sz="2400" b="1" dirty="0"/>
              <a:t>ためには、</a:t>
            </a:r>
            <a:r>
              <a:rPr lang="ja-JP" altLang="en-US" sz="2400" b="1" dirty="0" smtClean="0"/>
              <a:t>実践の</a:t>
            </a:r>
            <a:r>
              <a:rPr lang="ja-JP" altLang="en-US" sz="2400" b="1" dirty="0"/>
              <a:t>情報交換を行う場</a:t>
            </a:r>
            <a:r>
              <a:rPr lang="ja-JP" altLang="en-US" sz="2400" b="1" dirty="0" smtClean="0"/>
              <a:t>が必要である。</a:t>
            </a:r>
            <a:endParaRPr lang="en-US" altLang="ja-JP" sz="2400" b="1" dirty="0" smtClean="0"/>
          </a:p>
          <a:p>
            <a:pPr marL="0" indent="0">
              <a:buNone/>
            </a:pPr>
            <a:endParaRPr lang="en-US" altLang="ja-JP" sz="2400" b="1" dirty="0" smtClean="0"/>
          </a:p>
          <a:p>
            <a:pPr marL="0" indent="0" algn="ctr">
              <a:buNone/>
            </a:pPr>
            <a:r>
              <a:rPr lang="ja-JP" altLang="en-US" sz="2400" b="1" u="sng" dirty="0" smtClean="0"/>
              <a:t>このために学習支援研究会を開催したいと考えている。</a:t>
            </a:r>
            <a:endParaRPr kumimoji="1" lang="ja-JP" alt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77432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754063"/>
            <a:ext cx="8123237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3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3600400" cy="72008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b="1" dirty="0" smtClean="0"/>
              <a:t>電気通信大学の組織図</a:t>
            </a:r>
            <a:endParaRPr kumimoji="1" lang="ja-JP" alt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30" y="1268760"/>
            <a:ext cx="6984776" cy="503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03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3407647" cy="586167"/>
          </a:xfrm>
          <a:solidFill>
            <a:schemeClr val="accent3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2400" dirty="0"/>
              <a:t>教育研究技師</a:t>
            </a:r>
            <a:r>
              <a:rPr lang="ja-JP" altLang="en-US" sz="2400" dirty="0" smtClean="0"/>
              <a:t>の職務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3568" y="1280948"/>
            <a:ext cx="7992888" cy="4524315"/>
          </a:xfrm>
          <a:prstGeom prst="rect">
            <a:avLst/>
          </a:prstGeom>
          <a:solidFill>
            <a:srgbClr val="008000">
              <a:alpha val="1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　　　　　　　</a:t>
            </a:r>
            <a:r>
              <a:rPr lang="ja-JP" altLang="en-US" sz="2400" dirty="0" smtClean="0"/>
              <a:t>国立大学法人電気通信大学就業規則</a:t>
            </a:r>
            <a:endParaRPr lang="en-US" altLang="ja-JP" sz="2400" dirty="0" smtClean="0"/>
          </a:p>
          <a:p>
            <a:pPr algn="r"/>
            <a:r>
              <a:rPr lang="ja-JP" altLang="en-US" sz="2400" dirty="0" smtClean="0"/>
              <a:t>　　　　　　　　　　　　　　　　　　　最終改正 平成</a:t>
            </a:r>
            <a:r>
              <a:rPr lang="en-US" altLang="ja-JP" sz="2400" dirty="0"/>
              <a:t>23</a:t>
            </a:r>
            <a:r>
              <a:rPr lang="ja-JP" altLang="en-US" sz="2400" dirty="0"/>
              <a:t>年 </a:t>
            </a:r>
            <a:r>
              <a:rPr lang="en-US" altLang="ja-JP" sz="2400" dirty="0"/>
              <a:t>7</a:t>
            </a:r>
            <a:r>
              <a:rPr lang="ja-JP" altLang="en-US" sz="2400" dirty="0"/>
              <a:t>月</a:t>
            </a:r>
            <a:r>
              <a:rPr lang="en-US" altLang="ja-JP" sz="2400" dirty="0"/>
              <a:t>20</a:t>
            </a:r>
            <a:r>
              <a:rPr lang="ja-JP" altLang="en-US" sz="2400" dirty="0" smtClean="0"/>
              <a:t>日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第</a:t>
            </a:r>
            <a:r>
              <a:rPr lang="en-US" altLang="ja-JP" sz="2400" dirty="0" smtClean="0"/>
              <a:t>3</a:t>
            </a:r>
            <a:r>
              <a:rPr lang="ja-JP" altLang="en-US" sz="2400" dirty="0"/>
              <a:t>条 この規則を適用する職員の種類及び</a:t>
            </a:r>
            <a:r>
              <a:rPr lang="ja-JP" altLang="en-US" sz="2400" dirty="0" smtClean="0"/>
              <a:t>定義</a:t>
            </a:r>
            <a:endParaRPr lang="en-US" altLang="ja-JP" sz="2400" dirty="0" smtClean="0"/>
          </a:p>
          <a:p>
            <a:r>
              <a:rPr lang="ja-JP" altLang="en-US" sz="2400" dirty="0" smtClean="0"/>
              <a:t>　一 </a:t>
            </a:r>
            <a:r>
              <a:rPr lang="ja-JP" altLang="en-US" sz="2400" u="sng" dirty="0"/>
              <a:t>教育研究職員 </a:t>
            </a:r>
            <a:r>
              <a:rPr lang="ja-JP" altLang="en-US" sz="2400" dirty="0"/>
              <a:t>教授、准教授、講師、助教及び助手</a:t>
            </a:r>
            <a:r>
              <a:rPr lang="ja-JP" altLang="en-US" sz="2400" dirty="0" smtClean="0"/>
              <a:t>を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いい、</a:t>
            </a:r>
            <a:r>
              <a:rPr lang="ja-JP" alt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教育</a:t>
            </a:r>
            <a:r>
              <a:rPr lang="ja-JP" altLang="en-US" sz="2400" b="1" u="sng" dirty="0">
                <a:solidFill>
                  <a:schemeClr val="accent6">
                    <a:lumMod val="75000"/>
                  </a:schemeClr>
                </a:solidFill>
              </a:rPr>
              <a:t>研究に関する</a:t>
            </a:r>
            <a:r>
              <a:rPr lang="ja-JP" alt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職務に</a:t>
            </a:r>
            <a:r>
              <a:rPr lang="ja-JP" altLang="en-US" sz="2400" b="1" u="sng" dirty="0">
                <a:solidFill>
                  <a:schemeClr val="accent6">
                    <a:lumMod val="75000"/>
                  </a:schemeClr>
                </a:solidFill>
              </a:rPr>
              <a:t>従事する者をいう</a:t>
            </a:r>
            <a:r>
              <a:rPr lang="ja-JP" alt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en-US" altLang="ja-JP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2400" dirty="0" smtClean="0"/>
              <a:t>　二 </a:t>
            </a:r>
            <a:r>
              <a:rPr lang="ja-JP" altLang="en-US" sz="2400" u="sng" dirty="0"/>
              <a:t>教育研究技師</a:t>
            </a:r>
            <a:r>
              <a:rPr lang="ja-JP" altLang="en-US" sz="2400" dirty="0"/>
              <a:t> </a:t>
            </a:r>
            <a:r>
              <a:rPr lang="ja-JP" altLang="en-US" sz="2400" b="1" u="sng" dirty="0">
                <a:solidFill>
                  <a:schemeClr val="accent6">
                    <a:lumMod val="75000"/>
                  </a:schemeClr>
                </a:solidFill>
              </a:rPr>
              <a:t>教育研究に関する</a:t>
            </a:r>
            <a:r>
              <a:rPr lang="ja-JP" altLang="en-US" sz="2400" b="1" u="sng" dirty="0">
                <a:solidFill>
                  <a:srgbClr val="0070C0"/>
                </a:solidFill>
              </a:rPr>
              <a:t>技術的な</a:t>
            </a:r>
            <a:r>
              <a:rPr lang="ja-JP" altLang="en-US" sz="2400" b="1" u="sng" dirty="0">
                <a:solidFill>
                  <a:schemeClr val="accent6">
                    <a:lumMod val="75000"/>
                  </a:schemeClr>
                </a:solidFill>
              </a:rPr>
              <a:t>職務に</a:t>
            </a:r>
            <a:r>
              <a:rPr lang="ja-JP" alt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従事</a:t>
            </a:r>
            <a:endParaRPr lang="en-US" altLang="ja-JP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</a:t>
            </a:r>
            <a:r>
              <a:rPr lang="ja-JP" alt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する</a:t>
            </a:r>
            <a:r>
              <a:rPr lang="ja-JP" altLang="en-US" sz="2400" b="1" u="sng" dirty="0">
                <a:solidFill>
                  <a:schemeClr val="accent6">
                    <a:lumMod val="75000"/>
                  </a:schemeClr>
                </a:solidFill>
              </a:rPr>
              <a:t>者をいう</a:t>
            </a:r>
            <a:r>
              <a:rPr lang="ja-JP" altLang="en-US" sz="2400" b="1" u="sng" dirty="0" smtClean="0">
                <a:solidFill>
                  <a:schemeClr val="accent6">
                    <a:lumMod val="75000"/>
                  </a:schemeClr>
                </a:solidFill>
              </a:rPr>
              <a:t>。</a:t>
            </a:r>
            <a:endParaRPr lang="en-US" altLang="ja-JP" sz="2400" b="1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2400" dirty="0" smtClean="0"/>
              <a:t>　三 </a:t>
            </a:r>
            <a:r>
              <a:rPr lang="ja-JP" altLang="en-US" sz="2400" dirty="0"/>
              <a:t>事務職員 </a:t>
            </a:r>
            <a:r>
              <a:rPr lang="ja-JP" altLang="en-US" sz="2400" dirty="0" smtClean="0"/>
              <a:t>事務に関する</a:t>
            </a:r>
            <a:r>
              <a:rPr lang="ja-JP" altLang="en-US" sz="2400" dirty="0"/>
              <a:t>職務に従事する者をいう。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r>
              <a:rPr lang="ja-JP" altLang="en-US" sz="2400" dirty="0" smtClean="0"/>
              <a:t>　四 </a:t>
            </a:r>
            <a:r>
              <a:rPr lang="ja-JP" altLang="en-US" sz="2400" u="sng" dirty="0"/>
              <a:t>技術職員 </a:t>
            </a:r>
            <a:r>
              <a:rPr lang="ja-JP" altLang="en-US" sz="2400" dirty="0"/>
              <a:t>施設等の技術に関する職務に従事する</a:t>
            </a:r>
            <a:r>
              <a:rPr lang="ja-JP" altLang="en-US" sz="2400" dirty="0" smtClean="0"/>
              <a:t>者を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いう</a:t>
            </a:r>
            <a:r>
              <a:rPr lang="ja-JP" altLang="en-US" sz="2400" dirty="0"/>
              <a:t>。</a:t>
            </a:r>
            <a:r>
              <a:rPr lang="ja-JP" altLang="en-US" sz="2400" dirty="0" smtClean="0"/>
              <a:t> </a:t>
            </a:r>
            <a:endParaRPr lang="en-US" altLang="ja-JP" sz="2400" dirty="0" smtClean="0"/>
          </a:p>
          <a:p>
            <a:r>
              <a:rPr lang="ja-JP" altLang="en-US" sz="2400" dirty="0" smtClean="0"/>
              <a:t>　五 </a:t>
            </a:r>
            <a:r>
              <a:rPr lang="ja-JP" altLang="en-US" sz="2400" dirty="0"/>
              <a:t>その他職員 看護、調理</a:t>
            </a:r>
            <a:r>
              <a:rPr lang="ja-JP" altLang="en-US" sz="2400" dirty="0" smtClean="0"/>
              <a:t>、ーーーーーーーーーーーー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87624" y="5805263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教員とは、“技術的な”ことの相違のみとなっている。</a:t>
            </a:r>
            <a:endParaRPr kumimoji="1" lang="ja-JP" alt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67537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5194920" cy="720080"/>
          </a:xfrm>
          <a:solidFill>
            <a:schemeClr val="tx2">
              <a:lumMod val="60000"/>
              <a:lumOff val="40000"/>
              <a:alpha val="1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 smtClean="0"/>
              <a:t>教育研究技師と技術専門職員の相違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628800"/>
            <a:ext cx="7859216" cy="3960440"/>
          </a:xfrm>
          <a:solidFill>
            <a:schemeClr val="tx2">
              <a:lumMod val="60000"/>
              <a:lumOff val="40000"/>
              <a:alpha val="1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2400" dirty="0">
                <a:latin typeface="+mn-ea"/>
              </a:rPr>
              <a:t>電気通信大学における技術専門員及び技術専門職員</a:t>
            </a:r>
            <a:r>
              <a:rPr lang="ja-JP" altLang="en-US" sz="2400" dirty="0" smtClean="0">
                <a:latin typeface="+mn-ea"/>
              </a:rPr>
              <a:t>に</a:t>
            </a:r>
            <a:endParaRPr lang="en-US" altLang="ja-JP" sz="2400" dirty="0" smtClean="0">
              <a:latin typeface="+mn-ea"/>
            </a:endParaRPr>
          </a:p>
          <a:p>
            <a:pPr marL="0" indent="0" algn="ctr">
              <a:buNone/>
            </a:pPr>
            <a:r>
              <a:rPr lang="ja-JP" altLang="en-US" sz="2400" dirty="0" smtClean="0">
                <a:latin typeface="+mn-ea"/>
              </a:rPr>
              <a:t>関する規程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　　　　　　　　　　　　　　　　　　　　　　　　　平成１６年４月１日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400" b="1" dirty="0" smtClean="0">
                <a:latin typeface="+mn-ea"/>
              </a:rPr>
              <a:t>（</a:t>
            </a:r>
            <a:r>
              <a:rPr lang="zh-TW" altLang="en-US" sz="2400" b="1" dirty="0">
                <a:latin typeface="+mn-ea"/>
              </a:rPr>
              <a:t>技術専門職員）</a:t>
            </a:r>
          </a:p>
          <a:p>
            <a:pPr marL="0" indent="0">
              <a:buNone/>
            </a:pPr>
            <a:r>
              <a:rPr lang="ja-JP" altLang="en-US" sz="2400" dirty="0" smtClean="0">
                <a:latin typeface="+mn-ea"/>
              </a:rPr>
              <a:t>第３条　技術</a:t>
            </a:r>
            <a:r>
              <a:rPr lang="ja-JP" altLang="en-US" sz="2400" dirty="0">
                <a:latin typeface="+mn-ea"/>
              </a:rPr>
              <a:t>専門職員は</a:t>
            </a:r>
            <a:r>
              <a:rPr lang="ja-JP" altLang="en-US" sz="2400" dirty="0" smtClean="0">
                <a:latin typeface="+mn-ea"/>
              </a:rPr>
              <a:t>、</a:t>
            </a:r>
            <a:endParaRPr lang="en-US" altLang="ja-JP" sz="24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latin typeface="+mn-ea"/>
              </a:rPr>
              <a:t>高度</a:t>
            </a:r>
            <a:r>
              <a:rPr lang="ja-JP" altLang="en-US" sz="2400" dirty="0">
                <a:latin typeface="+mn-ea"/>
              </a:rPr>
              <a:t>の専門的な技術を有し</a:t>
            </a:r>
            <a:r>
              <a:rPr lang="ja-JP" altLang="en-US" sz="2400" dirty="0" smtClean="0">
                <a:latin typeface="+mn-ea"/>
              </a:rPr>
              <a:t>、その</a:t>
            </a:r>
            <a:r>
              <a:rPr lang="ja-JP" altLang="en-US" sz="2400" dirty="0">
                <a:latin typeface="+mn-ea"/>
              </a:rPr>
              <a:t>技術に基づき</a:t>
            </a:r>
            <a:r>
              <a:rPr lang="ja-JP" altLang="en-US" sz="2400" dirty="0" smtClean="0">
                <a:latin typeface="+mn-ea"/>
              </a:rPr>
              <a:t>、教育</a:t>
            </a:r>
            <a:r>
              <a:rPr lang="ja-JP" altLang="en-US" sz="2400" dirty="0">
                <a:latin typeface="+mn-ea"/>
              </a:rPr>
              <a:t>研究の</a:t>
            </a:r>
            <a:r>
              <a:rPr lang="ja-JP" altLang="en-US" sz="2400" dirty="0" smtClean="0">
                <a:latin typeface="+mn-ea"/>
              </a:rPr>
              <a:t>支援</a:t>
            </a:r>
            <a:r>
              <a:rPr lang="ja-JP" altLang="en-US" sz="2400" dirty="0">
                <a:latin typeface="+mn-ea"/>
              </a:rPr>
              <a:t>のための技術</a:t>
            </a:r>
            <a:r>
              <a:rPr lang="ja-JP" altLang="en-US" sz="2400" dirty="0" smtClean="0">
                <a:latin typeface="+mn-ea"/>
              </a:rPr>
              <a:t>開発及び</a:t>
            </a:r>
            <a:r>
              <a:rPr lang="ja-JP" altLang="en-US" sz="2400" dirty="0">
                <a:latin typeface="+mn-ea"/>
              </a:rPr>
              <a:t>技術</a:t>
            </a:r>
            <a:r>
              <a:rPr lang="ja-JP" altLang="en-US" sz="2400" dirty="0" smtClean="0">
                <a:latin typeface="+mn-ea"/>
              </a:rPr>
              <a:t>業務並び</a:t>
            </a:r>
            <a:r>
              <a:rPr lang="ja-JP" altLang="en-US" sz="2400" dirty="0">
                <a:latin typeface="+mn-ea"/>
              </a:rPr>
              <a:t>に学生の技術指導</a:t>
            </a:r>
            <a:r>
              <a:rPr lang="ja-JP" altLang="en-US" sz="2400" dirty="0" smtClean="0">
                <a:latin typeface="+mn-ea"/>
              </a:rPr>
              <a:t>を行う</a:t>
            </a:r>
            <a:r>
              <a:rPr lang="ja-JP" altLang="en-US" sz="2400" dirty="0">
                <a:latin typeface="+mn-ea"/>
              </a:rPr>
              <a:t>とともに</a:t>
            </a:r>
            <a:r>
              <a:rPr lang="ja-JP" altLang="en-US" sz="2400" dirty="0" smtClean="0">
                <a:latin typeface="+mn-ea"/>
              </a:rPr>
              <a:t>、技術</a:t>
            </a:r>
            <a:r>
              <a:rPr lang="ja-JP" altLang="en-US" sz="2400" dirty="0">
                <a:latin typeface="+mn-ea"/>
              </a:rPr>
              <a:t>の継承</a:t>
            </a:r>
            <a:r>
              <a:rPr lang="ja-JP" altLang="en-US" sz="2400" dirty="0" smtClean="0">
                <a:latin typeface="+mn-ea"/>
              </a:rPr>
              <a:t>及び</a:t>
            </a:r>
            <a:r>
              <a:rPr lang="ja-JP" altLang="en-US" sz="2400" dirty="0">
                <a:latin typeface="+mn-ea"/>
              </a:rPr>
              <a:t>保存並びに技術研修に関する調査研究を行う。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59632" y="5762635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技術と銘打ってあれば</a:t>
            </a:r>
            <a:r>
              <a:rPr lang="ja-JP" altLang="en-US" sz="2400" b="1" u="sng" dirty="0" smtClean="0"/>
              <a:t>、何でも良かった感がある。</a:t>
            </a:r>
            <a:endParaRPr kumimoji="1" lang="ja-JP" alt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881625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6317" y="692696"/>
            <a:ext cx="5194920" cy="720080"/>
          </a:xfrm>
          <a:solidFill>
            <a:schemeClr val="tx2">
              <a:lumMod val="60000"/>
              <a:lumOff val="40000"/>
              <a:alpha val="1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 smtClean="0"/>
              <a:t>教育研究技師と技術専門職員の相違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6317" y="1700808"/>
            <a:ext cx="7642107" cy="3785652"/>
          </a:xfrm>
          <a:prstGeom prst="rect">
            <a:avLst/>
          </a:prstGeom>
          <a:solidFill>
            <a:srgbClr val="008000">
              <a:alpha val="9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</a:t>
            </a:r>
            <a:r>
              <a:rPr lang="ja-JP" altLang="en-US" sz="2400" dirty="0" smtClean="0"/>
              <a:t>国立</a:t>
            </a:r>
            <a:r>
              <a:rPr lang="ja-JP" altLang="en-US" sz="2400" dirty="0"/>
              <a:t>大学法人電気通信大学教育研究技師に関する</a:t>
            </a:r>
            <a:r>
              <a:rPr lang="ja-JP" altLang="en-US" sz="2400" dirty="0" smtClean="0"/>
              <a:t>規程</a:t>
            </a:r>
            <a:endParaRPr lang="en-US" altLang="ja-JP" sz="2400" dirty="0" smtClean="0"/>
          </a:p>
          <a:p>
            <a:r>
              <a:rPr lang="ja-JP" altLang="ja-JP" sz="2400" dirty="0" smtClean="0"/>
              <a:t>　</a:t>
            </a:r>
            <a:r>
              <a:rPr lang="ja-JP" altLang="en-US" sz="2400" dirty="0" smtClean="0"/>
              <a:t>　　　　　　　　　　　　　　　　　　　　　　　　平成</a:t>
            </a:r>
            <a:r>
              <a:rPr lang="en-US" altLang="ja-JP" sz="2400" dirty="0" smtClean="0"/>
              <a:t>23</a:t>
            </a:r>
            <a:r>
              <a:rPr lang="ja-JP" altLang="en-US" sz="2400" dirty="0" smtClean="0"/>
              <a:t>年 </a:t>
            </a:r>
            <a:r>
              <a:rPr lang="en-US" altLang="ja-JP" sz="2400" dirty="0" smtClean="0"/>
              <a:t>7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日</a:t>
            </a:r>
            <a:endParaRPr lang="en-US" altLang="ja-JP" sz="2400" dirty="0" smtClean="0"/>
          </a:p>
          <a:p>
            <a:r>
              <a:rPr lang="en-US" altLang="ja-JP" sz="2400" dirty="0" smtClean="0"/>
              <a:t>(</a:t>
            </a:r>
            <a:r>
              <a:rPr lang="ja-JP" altLang="en-US" sz="2400" dirty="0"/>
              <a:t>職務</a:t>
            </a:r>
            <a:r>
              <a:rPr lang="en-US" altLang="ja-JP" sz="2400" dirty="0"/>
              <a:t>)</a:t>
            </a:r>
            <a:r>
              <a:rPr lang="en-US" altLang="ja-JP" sz="2400" dirty="0" smtClean="0"/>
              <a:t> </a:t>
            </a:r>
          </a:p>
          <a:p>
            <a:r>
              <a:rPr lang="ja-JP" altLang="en-US" sz="2400" dirty="0" smtClean="0"/>
              <a:t>第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条 </a:t>
            </a:r>
            <a:r>
              <a:rPr lang="ja-JP" altLang="en-US" sz="2400" dirty="0"/>
              <a:t>教育研究技師は</a:t>
            </a:r>
            <a:r>
              <a:rPr lang="ja-JP" altLang="en-US" sz="2400" dirty="0" smtClean="0"/>
              <a:t>、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教育</a:t>
            </a:r>
            <a:r>
              <a:rPr lang="ja-JP" altLang="en-US" sz="2400" dirty="0"/>
              <a:t>研究支援のための技術開発及び</a:t>
            </a:r>
            <a:r>
              <a:rPr lang="ja-JP" altLang="en-US" sz="2400" dirty="0" smtClean="0"/>
              <a:t>その関連業務、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学生</a:t>
            </a:r>
            <a:r>
              <a:rPr lang="ja-JP" altLang="en-US" sz="2400" dirty="0"/>
              <a:t>の実験・実習教育及び技術指導</a:t>
            </a:r>
            <a:r>
              <a:rPr lang="ja-JP" altLang="en-US" sz="2400" dirty="0" smtClean="0"/>
              <a:t>業務、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大学</a:t>
            </a:r>
            <a:r>
              <a:rPr lang="ja-JP" altLang="en-US" sz="2400" dirty="0"/>
              <a:t>の</a:t>
            </a:r>
            <a:r>
              <a:rPr lang="ja-JP" altLang="en-US" sz="2400" dirty="0" smtClean="0"/>
              <a:t>教育研究</a:t>
            </a:r>
            <a:r>
              <a:rPr lang="ja-JP" altLang="en-US" sz="2400" dirty="0"/>
              <a:t>活動に係る安全衛生管理・環境</a:t>
            </a:r>
            <a:r>
              <a:rPr lang="ja-JP" altLang="en-US" sz="2400" dirty="0" smtClean="0"/>
              <a:t>保全等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の専門</a:t>
            </a:r>
            <a:r>
              <a:rPr lang="ja-JP" altLang="en-US" sz="2400" dirty="0"/>
              <a:t>業務を</a:t>
            </a:r>
            <a:r>
              <a:rPr lang="ja-JP" altLang="en-US" sz="2400" dirty="0" smtClean="0"/>
              <a:t>円滑かつ</a:t>
            </a:r>
            <a:r>
              <a:rPr lang="ja-JP" altLang="en-US" sz="2400" dirty="0"/>
              <a:t>効率的に</a:t>
            </a:r>
            <a:r>
              <a:rPr lang="ja-JP" altLang="en-US" sz="2400" dirty="0" smtClean="0"/>
              <a:t>行い、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加えて</a:t>
            </a:r>
            <a:r>
              <a:rPr lang="ja-JP" altLang="en-US" sz="2400" dirty="0"/>
              <a:t>技術の継承・開発、後進の指導・育成</a:t>
            </a:r>
            <a:r>
              <a:rPr lang="ja-JP" altLang="en-US" sz="2400" dirty="0" smtClean="0"/>
              <a:t>、技術研修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に</a:t>
            </a:r>
            <a:r>
              <a:rPr lang="ja-JP" altLang="en-US" sz="2400" dirty="0"/>
              <a:t>関する企画及び連絡調整等を行う。</a:t>
            </a:r>
            <a:r>
              <a:rPr lang="ja-JP" altLang="en-US" sz="2400" dirty="0" smtClean="0"/>
              <a:t>　　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91006" y="5712825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何を求められているのかが、少し明確になった。</a:t>
            </a:r>
            <a:endParaRPr kumimoji="1" lang="ja-JP" alt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53445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6336704" cy="720080"/>
          </a:xfrm>
          <a:solidFill>
            <a:schemeClr val="accent2">
              <a:lumMod val="75000"/>
              <a:alpha val="10000"/>
            </a:schemeClr>
          </a:solidFill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 smtClean="0"/>
              <a:t>教育研究技師部の所属と教育研究技師の処遇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196752"/>
            <a:ext cx="7632848" cy="1512168"/>
          </a:xfrm>
          <a:solidFill>
            <a:schemeClr val="accent6">
              <a:lumMod val="75000"/>
              <a:alpha val="3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zh-CN" altLang="en-US" sz="2400" b="1" dirty="0">
                <a:latin typeface="ＭＳ Ｐゴシック" pitchFamily="50" charset="-128"/>
                <a:ea typeface="ＭＳ Ｐゴシック" pitchFamily="50" charset="-128"/>
              </a:rPr>
              <a:t>国立大学法人電気通信大学学術院</a:t>
            </a:r>
            <a:r>
              <a:rPr lang="zh-CN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規程</a:t>
            </a:r>
            <a:endParaRPr lang="en-US" altLang="zh-CN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/>
              <a:t>（組織</a:t>
            </a:r>
            <a:r>
              <a:rPr lang="ja-JP" altLang="en-US" sz="2400" dirty="0"/>
              <a:t>）</a:t>
            </a:r>
          </a:p>
          <a:p>
            <a:pPr marL="0" indent="0">
              <a:buNone/>
            </a:pPr>
            <a:r>
              <a:rPr lang="ja-JP" altLang="en-US" sz="2400" dirty="0" smtClean="0"/>
              <a:t>第２条　学術院</a:t>
            </a:r>
            <a:r>
              <a:rPr lang="ja-JP" altLang="en-US" sz="2400" dirty="0"/>
              <a:t>は、教育研究職員及び教育研究技師（以下</a:t>
            </a:r>
            <a:r>
              <a:rPr lang="ja-JP" altLang="en-US" sz="2400" dirty="0" smtClean="0"/>
              <a:t>これ　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らを</a:t>
            </a:r>
            <a:r>
              <a:rPr lang="ja-JP" altLang="en-US" sz="2400" dirty="0"/>
              <a:t>「教育研究</a:t>
            </a:r>
            <a:r>
              <a:rPr lang="ja-JP" altLang="en-US" sz="2400" dirty="0" smtClean="0"/>
              <a:t>系職員</a:t>
            </a:r>
            <a:r>
              <a:rPr lang="ja-JP" altLang="en-US" sz="2400" dirty="0"/>
              <a:t>」</a:t>
            </a:r>
            <a:r>
              <a:rPr lang="ja-JP" altLang="en-US" sz="2400" dirty="0" smtClean="0"/>
              <a:t>という</a:t>
            </a:r>
            <a:r>
              <a:rPr lang="ja-JP" altLang="en-US" sz="2400" dirty="0"/>
              <a:t>。）で組織する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9632" y="594928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職務は教員系、身分は一般職、矛盾有り。</a:t>
            </a:r>
            <a:endParaRPr kumimoji="1" lang="ja-JP" altLang="en-US" sz="2400" b="1" u="sng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27584" y="2821995"/>
            <a:ext cx="7632848" cy="3096344"/>
          </a:xfrm>
          <a:prstGeom prst="rect">
            <a:avLst/>
          </a:prstGeom>
          <a:solidFill>
            <a:schemeClr val="accent4">
              <a:lumMod val="75000"/>
              <a:alpha val="3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教育研究技師の給与（一般職俸給表）</a:t>
            </a:r>
            <a:endParaRPr lang="en-US" altLang="ja-JP" sz="24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級　：　学術技師の職務</a:t>
            </a:r>
            <a:endParaRPr lang="en-US" altLang="ja-JP" sz="24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3</a:t>
            </a:r>
            <a:r>
              <a:rPr lang="ja-JP" altLang="en-US" sz="2400" dirty="0" smtClean="0"/>
              <a:t>級　：　困難な業務を処理する学術技師の職務</a:t>
            </a:r>
            <a:endParaRPr lang="en-US" altLang="ja-JP" sz="24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4</a:t>
            </a:r>
            <a:r>
              <a:rPr lang="ja-JP" altLang="en-US" sz="2400" dirty="0" smtClean="0"/>
              <a:t>級　：　主任学術技師の職務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　　　　　特に困難な業務を分掌する学術技師の職務</a:t>
            </a:r>
            <a:endParaRPr lang="en-US" altLang="ja-JP" sz="24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5</a:t>
            </a:r>
            <a:r>
              <a:rPr lang="ja-JP" altLang="en-US" sz="2400" dirty="0" smtClean="0"/>
              <a:t>級　：　統括学術技師の職務</a:t>
            </a:r>
            <a:endParaRPr lang="en-US" altLang="ja-JP" sz="24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　　　　　困難な業務を分掌する主任学術技師の職務</a:t>
            </a:r>
            <a:endParaRPr lang="en-US" altLang="ja-JP" sz="24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6</a:t>
            </a:r>
            <a:r>
              <a:rPr lang="ja-JP" altLang="en-US" sz="2400" dirty="0" smtClean="0"/>
              <a:t>級　：　困難な業務を所掌する統括学術技師の職務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3383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55576" y="548680"/>
            <a:ext cx="2952328" cy="461665"/>
          </a:xfrm>
          <a:prstGeom prst="rect">
            <a:avLst/>
          </a:prstGeom>
          <a:solidFill>
            <a:schemeClr val="accent4">
              <a:lumMod val="75000"/>
              <a:alpha val="1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運営を司る委員会等</a:t>
            </a:r>
            <a:endParaRPr kumimoji="1" lang="ja-JP" altLang="en-US" sz="24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9592" y="1124744"/>
            <a:ext cx="7560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l"/>
            </a:pP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規程に定められている委員会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・　</a:t>
            </a:r>
            <a:r>
              <a:rPr kumimoji="1"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教育研究技師部運営委員会</a:t>
            </a:r>
            <a:endParaRPr kumimoji="1"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部長、センター教員（各１名）、統括、主任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/>
            </a:r>
            <a:b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</a:b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・　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共通業務企画専門委員会</a:t>
            </a:r>
            <a:endParaRPr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部長、統括、主任、センター選出技師（各</a:t>
            </a:r>
            <a:r>
              <a:rPr kumimoji="1"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名）</a:t>
            </a:r>
            <a:endParaRPr kumimoji="1"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部長の諮問委員会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kumimoji="1"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・　</a:t>
            </a:r>
            <a:r>
              <a:rPr kumimoji="1"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技師部評価ＷＧ</a:t>
            </a:r>
            <a:endParaRPr kumimoji="1" lang="en-US" altLang="ja-JP" sz="2400" b="1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部長、統括、センター教員（各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1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名）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・　技師部情報管理委員会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部長、統括、主任</a:t>
            </a:r>
            <a:endParaRPr lang="en-US" altLang="ja-JP" sz="2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marL="342900" indent="-342900">
              <a:buFont typeface="Wingdings" pitchFamily="2" charset="2"/>
              <a:buChar char="l"/>
            </a:pP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随時</a:t>
            </a:r>
            <a:endParaRPr lang="en-US" altLang="ja-JP" sz="2400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・　</a:t>
            </a:r>
            <a:r>
              <a:rPr lang="ja-JP" altLang="en-US" sz="2400" b="1" dirty="0" smtClean="0">
                <a:latin typeface="ＭＳ Ｐゴシック" pitchFamily="50" charset="-128"/>
                <a:ea typeface="ＭＳ Ｐゴシック" pitchFamily="50" charset="-128"/>
              </a:rPr>
              <a:t>技師部人事選考委員会</a:t>
            </a:r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　　　　　部長、各センター長（代理）、統括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983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10664</TotalTime>
  <Words>467</Words>
  <Application>Microsoft Office PowerPoint</Application>
  <PresentationFormat>画面に合わせる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テーマ</vt:lpstr>
      <vt:lpstr>「電気通信大学の技術職員組織改組の報告」  教育研究技師部が目指すところ</vt:lpstr>
      <vt:lpstr>大まかな発表内容</vt:lpstr>
      <vt:lpstr>PowerPoint プレゼンテーション</vt:lpstr>
      <vt:lpstr>電気通信大学の組織図</vt:lpstr>
      <vt:lpstr>教育研究技師の職務</vt:lpstr>
      <vt:lpstr>教育研究技師と技術専門職員の相違</vt:lpstr>
      <vt:lpstr>教育研究技師と技術専門職員の相違</vt:lpstr>
      <vt:lpstr>教育研究技師部の所属と教育研究技師の処遇</vt:lpstr>
      <vt:lpstr>PowerPoint プレゼンテーション</vt:lpstr>
      <vt:lpstr>PowerPoint プレゼンテーション</vt:lpstr>
      <vt:lpstr>今後の課題</vt:lpstr>
      <vt:lpstr>今後の課題</vt:lpstr>
      <vt:lpstr>今後の課題</vt:lpstr>
      <vt:lpstr>今後の課題</vt:lpstr>
      <vt:lpstr>今後の課題</vt:lpstr>
      <vt:lpstr>今後の課題</vt:lpstr>
      <vt:lpstr>今後の課題</vt:lpstr>
      <vt:lpstr>今後の課題（まとめ）</vt:lpstr>
      <vt:lpstr>教育研究技師部が目指すところ</vt:lpstr>
      <vt:lpstr>おわりに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「電気通信大学の技術職員組織改組の報告」  教育研究技師部が目指すところ</dc:title>
  <dc:creator>kaneko</dc:creator>
  <cp:lastModifiedBy>kaneko</cp:lastModifiedBy>
  <cp:revision>46</cp:revision>
  <dcterms:created xsi:type="dcterms:W3CDTF">2013-01-04T10:16:09Z</dcterms:created>
  <dcterms:modified xsi:type="dcterms:W3CDTF">2013-01-16T23:44:47Z</dcterms:modified>
</cp:coreProperties>
</file>