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3" r:id="rId4"/>
    <p:sldId id="266" r:id="rId5"/>
    <p:sldId id="273" r:id="rId6"/>
    <p:sldId id="259" r:id="rId7"/>
    <p:sldId id="271" r:id="rId8"/>
    <p:sldId id="275" r:id="rId9"/>
    <p:sldId id="267" r:id="rId10"/>
    <p:sldId id="272" r:id="rId11"/>
    <p:sldId id="258" r:id="rId12"/>
    <p:sldId id="264" r:id="rId13"/>
    <p:sldId id="265" r:id="rId14"/>
    <p:sldId id="260" r:id="rId15"/>
    <p:sldId id="268" r:id="rId16"/>
    <p:sldId id="269" r:id="rId17"/>
    <p:sldId id="270" r:id="rId18"/>
    <p:sldId id="261" r:id="rId19"/>
    <p:sldId id="274" r:id="rId20"/>
  </p:sldIdLst>
  <p:sldSz cx="9144000" cy="6858000" type="screen4x3"/>
  <p:notesSz cx="9869488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99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C49D3-E654-49BE-B595-7E17246233D6}" type="datetimeFigureOut">
              <a:rPr kumimoji="1" lang="ja-JP" altLang="en-US" smtClean="0"/>
              <a:pPr/>
              <a:t>2013/1/16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0261-788F-4672-8C97-05C2A77A8798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11D64-CF68-40D8-9729-E7BA857D54F6}" type="datetimeFigureOut">
              <a:rPr kumimoji="1" lang="ja-JP" altLang="en-US" smtClean="0"/>
              <a:pPr/>
              <a:t>2013/1/16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0262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950" y="3199489"/>
            <a:ext cx="789559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42211-2860-4D13-87E6-B5B82096E0C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211-2860-4D13-87E6-B5B82096E0C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5BE6-28D9-4F01-B796-1E1DD6350FD6}" type="datetimeFigureOut">
              <a:rPr kumimoji="1" lang="ja-JP" altLang="en-US" smtClean="0"/>
              <a:pPr/>
              <a:t>2013/1/16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192-428B-4439-8E8A-1798547CA4E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5BE6-28D9-4F01-B796-1E1DD6350FD6}" type="datetimeFigureOut">
              <a:rPr kumimoji="1" lang="ja-JP" altLang="en-US" smtClean="0"/>
              <a:pPr/>
              <a:t>2013/1/16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192-428B-4439-8E8A-1798547CA4E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5BE6-28D9-4F01-B796-1E1DD6350FD6}" type="datetimeFigureOut">
              <a:rPr kumimoji="1" lang="ja-JP" altLang="en-US" smtClean="0"/>
              <a:pPr/>
              <a:t>2013/1/16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192-428B-4439-8E8A-1798547CA4E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5BE6-28D9-4F01-B796-1E1DD6350FD6}" type="datetimeFigureOut">
              <a:rPr kumimoji="1" lang="ja-JP" altLang="en-US" smtClean="0"/>
              <a:pPr/>
              <a:t>2013/1/16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192-428B-4439-8E8A-1798547CA4E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5BE6-28D9-4F01-B796-1E1DD6350FD6}" type="datetimeFigureOut">
              <a:rPr kumimoji="1" lang="ja-JP" altLang="en-US" smtClean="0"/>
              <a:pPr/>
              <a:t>2013/1/16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192-428B-4439-8E8A-1798547CA4E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5BE6-28D9-4F01-B796-1E1DD6350FD6}" type="datetimeFigureOut">
              <a:rPr kumimoji="1" lang="ja-JP" altLang="en-US" smtClean="0"/>
              <a:pPr/>
              <a:t>2013/1/16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192-428B-4439-8E8A-1798547CA4E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5BE6-28D9-4F01-B796-1E1DD6350FD6}" type="datetimeFigureOut">
              <a:rPr kumimoji="1" lang="ja-JP" altLang="en-US" smtClean="0"/>
              <a:pPr/>
              <a:t>2013/1/16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192-428B-4439-8E8A-1798547CA4E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5BE6-28D9-4F01-B796-1E1DD6350FD6}" type="datetimeFigureOut">
              <a:rPr kumimoji="1" lang="ja-JP" altLang="en-US" smtClean="0"/>
              <a:pPr/>
              <a:t>2013/1/16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192-428B-4439-8E8A-1798547CA4E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5BE6-28D9-4F01-B796-1E1DD6350FD6}" type="datetimeFigureOut">
              <a:rPr kumimoji="1" lang="ja-JP" altLang="en-US" smtClean="0"/>
              <a:pPr/>
              <a:t>2013/1/16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192-428B-4439-8E8A-1798547CA4E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5BE6-28D9-4F01-B796-1E1DD6350FD6}" type="datetimeFigureOut">
              <a:rPr kumimoji="1" lang="ja-JP" altLang="en-US" smtClean="0"/>
              <a:pPr/>
              <a:t>2013/1/16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192-428B-4439-8E8A-1798547CA4E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5BE6-28D9-4F01-B796-1E1DD6350FD6}" type="datetimeFigureOut">
              <a:rPr kumimoji="1" lang="ja-JP" altLang="en-US" smtClean="0"/>
              <a:pPr/>
              <a:t>2013/1/16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192-428B-4439-8E8A-1798547CA4E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25BE6-28D9-4F01-B796-1E1DD6350FD6}" type="datetimeFigureOut">
              <a:rPr kumimoji="1" lang="ja-JP" altLang="en-US" smtClean="0"/>
              <a:pPr/>
              <a:t>2013/1/16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1A192-428B-4439-8E8A-1798547CA4E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2664296"/>
          </a:xfrm>
        </p:spPr>
        <p:txBody>
          <a:bodyPr>
            <a:normAutofit/>
          </a:bodyPr>
          <a:lstStyle/>
          <a:p>
            <a:r>
              <a:rPr lang="ja-JP" altLang="en-US" dirty="0"/>
              <a:t>沖縄高専</a:t>
            </a:r>
            <a:r>
              <a:rPr lang="ja-JP" altLang="en-US" dirty="0" smtClean="0"/>
              <a:t>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離島</a:t>
            </a:r>
            <a:r>
              <a:rPr lang="ja-JP" altLang="en-US" dirty="0"/>
              <a:t>地域への出前</a:t>
            </a:r>
            <a:r>
              <a:rPr lang="ja-JP" altLang="en-US" dirty="0" smtClean="0"/>
              <a:t>授業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の</a:t>
            </a:r>
            <a:r>
              <a:rPr lang="ja-JP" altLang="en-US" dirty="0"/>
              <a:t>取り組み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987824" y="5373216"/>
            <a:ext cx="5720680" cy="62292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技術支援室　屋良朝康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活動の実施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2627784" y="3212976"/>
            <a:ext cx="3600400" cy="1224136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技術支援室</a:t>
            </a:r>
            <a:endParaRPr kumimoji="1" lang="ja-JP" altLang="en-US" sz="3600" b="1" dirty="0"/>
          </a:p>
        </p:txBody>
      </p:sp>
      <p:sp>
        <p:nvSpPr>
          <p:cNvPr id="5" name="円/楕円 4"/>
          <p:cNvSpPr/>
          <p:nvPr/>
        </p:nvSpPr>
        <p:spPr>
          <a:xfrm>
            <a:off x="6372200" y="5301208"/>
            <a:ext cx="2088232" cy="10081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事務部</a:t>
            </a:r>
            <a:endParaRPr kumimoji="1" lang="ja-JP" altLang="en-US" sz="2800" b="1" dirty="0"/>
          </a:p>
        </p:txBody>
      </p:sp>
      <p:sp>
        <p:nvSpPr>
          <p:cNvPr id="6" name="円/楕円 5"/>
          <p:cNvSpPr/>
          <p:nvPr/>
        </p:nvSpPr>
        <p:spPr>
          <a:xfrm>
            <a:off x="3275856" y="1268760"/>
            <a:ext cx="2232248" cy="792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 smtClean="0">
                <a:solidFill>
                  <a:schemeClr val="tx1"/>
                </a:solidFill>
              </a:rPr>
              <a:t>JST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67544" y="5157192"/>
            <a:ext cx="2808312" cy="129614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教育委員会</a:t>
            </a:r>
            <a:endParaRPr kumimoji="1" lang="en-US" altLang="ja-JP" sz="2800" b="1" dirty="0" smtClean="0"/>
          </a:p>
          <a:p>
            <a:pPr algn="ctr"/>
            <a:r>
              <a:rPr lang="ja-JP" altLang="en-US" sz="2800" b="1" dirty="0" smtClean="0"/>
              <a:t>公民館</a:t>
            </a:r>
            <a:endParaRPr kumimoji="1" lang="ja-JP" altLang="en-US" sz="2800" b="1" dirty="0"/>
          </a:p>
        </p:txBody>
      </p:sp>
      <p:sp>
        <p:nvSpPr>
          <p:cNvPr id="8" name="上下矢印 7"/>
          <p:cNvSpPr/>
          <p:nvPr/>
        </p:nvSpPr>
        <p:spPr>
          <a:xfrm>
            <a:off x="4139952" y="2060848"/>
            <a:ext cx="648072" cy="1008112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下矢印 8"/>
          <p:cNvSpPr/>
          <p:nvPr/>
        </p:nvSpPr>
        <p:spPr>
          <a:xfrm rot="2257935">
            <a:off x="2220068" y="4200113"/>
            <a:ext cx="648072" cy="1008112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上下矢印 9"/>
          <p:cNvSpPr/>
          <p:nvPr/>
        </p:nvSpPr>
        <p:spPr>
          <a:xfrm rot="19209152">
            <a:off x="6259875" y="4311648"/>
            <a:ext cx="648072" cy="1008112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上下矢印 10"/>
          <p:cNvSpPr/>
          <p:nvPr/>
        </p:nvSpPr>
        <p:spPr>
          <a:xfrm rot="19338029">
            <a:off x="6275708" y="1832436"/>
            <a:ext cx="839719" cy="3268164"/>
          </a:xfrm>
          <a:prstGeom prst="upDownArrow">
            <a:avLst>
              <a:gd name="adj1" fmla="val 55852"/>
              <a:gd name="adj2" fmla="val 42813"/>
            </a:avLst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右矢印 11"/>
          <p:cNvSpPr/>
          <p:nvPr/>
        </p:nvSpPr>
        <p:spPr>
          <a:xfrm>
            <a:off x="3779912" y="5661248"/>
            <a:ext cx="1944216" cy="504056"/>
          </a:xfrm>
          <a:prstGeom prst="left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275856" y="4293096"/>
            <a:ext cx="3672408" cy="136815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学科</a:t>
            </a:r>
            <a:endParaRPr kumimoji="1" lang="en-US" altLang="ja-JP" sz="2800" b="1" dirty="0" smtClean="0"/>
          </a:p>
          <a:p>
            <a:pPr algn="ctr"/>
            <a:r>
              <a:rPr kumimoji="1" lang="ja-JP" altLang="en-US" sz="2800" b="1" dirty="0" smtClean="0"/>
              <a:t>地域共同テクノ</a:t>
            </a:r>
            <a:endParaRPr kumimoji="1" lang="en-US" altLang="ja-JP" sz="2800" b="1" dirty="0" smtClean="0"/>
          </a:p>
          <a:p>
            <a:pPr algn="ctr"/>
            <a:r>
              <a:rPr kumimoji="1" lang="ja-JP" altLang="en-US" sz="2800" b="1" dirty="0" smtClean="0"/>
              <a:t>センター</a:t>
            </a:r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実施内容</a:t>
            </a:r>
            <a:endParaRPr kumimoji="1" lang="ja-JP" altLang="en-US" dirty="0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58751" y="1124744"/>
            <a:ext cx="8977745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ja-JP" altLang="ja-JP" sz="2200" b="1" dirty="0" smtClean="0"/>
              <a:t>平成</a:t>
            </a:r>
            <a:r>
              <a:rPr lang="en-US" altLang="ja-JP" sz="2200" b="1" dirty="0" smtClean="0"/>
              <a:t>20</a:t>
            </a:r>
            <a:r>
              <a:rPr lang="ja-JP" altLang="ja-JP" sz="2200" b="1" dirty="0" smtClean="0"/>
              <a:t>年度</a:t>
            </a:r>
          </a:p>
          <a:p>
            <a:pPr>
              <a:buNone/>
            </a:pPr>
            <a:r>
              <a:rPr lang="ja-JP" altLang="en-US" sz="2200" dirty="0" smtClean="0"/>
              <a:t>　　</a:t>
            </a:r>
            <a:r>
              <a:rPr lang="ja-JP" altLang="ja-JP" sz="2200" dirty="0" smtClean="0"/>
              <a:t>企画名：離島の小中学生を対象とした科学教室ツアー</a:t>
            </a:r>
            <a:r>
              <a:rPr lang="en-US" altLang="ja-JP" sz="2200" dirty="0" smtClean="0"/>
              <a:t>2008</a:t>
            </a:r>
            <a:r>
              <a:rPr lang="ja-JP" altLang="ja-JP" sz="2200" dirty="0" smtClean="0"/>
              <a:t>（石垣市）</a:t>
            </a:r>
            <a:endParaRPr lang="en-US" altLang="ja-JP" sz="2200" dirty="0" smtClean="0"/>
          </a:p>
          <a:p>
            <a:pPr algn="ctr">
              <a:buNone/>
            </a:pPr>
            <a:r>
              <a:rPr lang="ja-JP" altLang="en-US" sz="1800" dirty="0" smtClean="0"/>
              <a:t>・</a:t>
            </a:r>
            <a:r>
              <a:rPr lang="ja-JP" altLang="ja-JP" sz="1800" dirty="0" smtClean="0"/>
              <a:t>アロマキャンドルを作ろう</a:t>
            </a:r>
            <a:r>
              <a:rPr lang="ja-JP" altLang="en-US" sz="1800" dirty="0" smtClean="0"/>
              <a:t>  ・</a:t>
            </a:r>
            <a:r>
              <a:rPr lang="ja-JP" altLang="ja-JP" sz="1800" dirty="0" smtClean="0"/>
              <a:t>体験！酸とアルカリの不思議</a:t>
            </a:r>
            <a:endParaRPr lang="en-US" altLang="ja-JP" sz="1800" dirty="0" smtClean="0"/>
          </a:p>
          <a:p>
            <a:pPr algn="ctr">
              <a:buNone/>
            </a:pPr>
            <a:r>
              <a:rPr lang="ja-JP" altLang="en-US" sz="1800" dirty="0" smtClean="0"/>
              <a:t>・</a:t>
            </a:r>
            <a:r>
              <a:rPr lang="ja-JP" altLang="ja-JP" sz="1800" dirty="0" smtClean="0"/>
              <a:t>君もエネルギー博士！</a:t>
            </a:r>
            <a:r>
              <a:rPr lang="ja-JP" altLang="en-US" sz="1800" dirty="0" smtClean="0"/>
              <a:t> ・</a:t>
            </a:r>
            <a:r>
              <a:rPr lang="ja-JP" altLang="ja-JP" sz="1800" dirty="0" smtClean="0"/>
              <a:t>体験！極低温の世界</a:t>
            </a:r>
          </a:p>
          <a:p>
            <a:r>
              <a:rPr lang="ja-JP" altLang="ja-JP" sz="2200" dirty="0" smtClean="0"/>
              <a:t>主担当者　屋良 朝康、副担当者 藏屋 英介</a:t>
            </a:r>
            <a:r>
              <a:rPr lang="ja-JP" altLang="en-US" sz="2200" dirty="0" smtClean="0"/>
              <a:t>、講師４名</a:t>
            </a:r>
            <a:endParaRPr lang="en-US" altLang="ja-JP" sz="2200" dirty="0" smtClean="0"/>
          </a:p>
          <a:p>
            <a:r>
              <a:rPr lang="ja-JP" altLang="ja-JP" sz="2200" dirty="0" smtClean="0"/>
              <a:t>参加者：小・中学生　延べ</a:t>
            </a:r>
            <a:r>
              <a:rPr lang="en-US" altLang="ja-JP" sz="2200" dirty="0" smtClean="0"/>
              <a:t>179</a:t>
            </a:r>
            <a:r>
              <a:rPr lang="ja-JP" altLang="ja-JP" sz="2200" dirty="0" smtClean="0"/>
              <a:t>名</a:t>
            </a:r>
            <a:endParaRPr lang="en-US" altLang="ja-JP" sz="2200" dirty="0" smtClean="0"/>
          </a:p>
          <a:p>
            <a:endParaRPr lang="en-US" altLang="ja-JP" sz="2200" dirty="0" smtClean="0"/>
          </a:p>
          <a:p>
            <a:pPr>
              <a:buNone/>
            </a:pPr>
            <a:r>
              <a:rPr lang="ja-JP" altLang="ja-JP" sz="2200" b="1" dirty="0" smtClean="0"/>
              <a:t>平成</a:t>
            </a:r>
            <a:r>
              <a:rPr lang="en-US" altLang="ja-JP" sz="2200" b="1" dirty="0" smtClean="0"/>
              <a:t>21</a:t>
            </a:r>
            <a:r>
              <a:rPr lang="ja-JP" altLang="ja-JP" sz="2200" b="1" dirty="0" smtClean="0"/>
              <a:t>年度</a:t>
            </a:r>
          </a:p>
          <a:p>
            <a:pPr>
              <a:buNone/>
            </a:pPr>
            <a:r>
              <a:rPr lang="ja-JP" altLang="en-US" sz="2200" dirty="0" smtClean="0"/>
              <a:t>　　</a:t>
            </a:r>
            <a:r>
              <a:rPr lang="ja-JP" altLang="ja-JP" sz="2200" dirty="0" smtClean="0"/>
              <a:t>企画名：離島の小中学生を対象とした科学教室ツアー</a:t>
            </a:r>
            <a:r>
              <a:rPr lang="en-US" altLang="ja-JP" sz="2200" dirty="0" smtClean="0"/>
              <a:t>2009</a:t>
            </a:r>
            <a:r>
              <a:rPr lang="ja-JP" altLang="ja-JP" sz="2200" dirty="0" smtClean="0"/>
              <a:t>（宮古島市）</a:t>
            </a:r>
          </a:p>
          <a:p>
            <a:pPr algn="ctr">
              <a:buNone/>
            </a:pPr>
            <a:r>
              <a:rPr lang="ja-JP" altLang="en-US" sz="1800" dirty="0" smtClean="0"/>
              <a:t>・</a:t>
            </a:r>
            <a:r>
              <a:rPr lang="ja-JP" altLang="ja-JP" sz="1800" dirty="0" smtClean="0"/>
              <a:t>アロマキャンドルを作ろう</a:t>
            </a:r>
            <a:r>
              <a:rPr lang="ja-JP" altLang="en-US" sz="1800" dirty="0" smtClean="0"/>
              <a:t>  ・</a:t>
            </a:r>
            <a:r>
              <a:rPr lang="ja-JP" altLang="ja-JP" sz="1800" dirty="0" smtClean="0"/>
              <a:t>君もエネルギー博士</a:t>
            </a:r>
            <a:r>
              <a:rPr lang="ja-JP" altLang="en-US" sz="1800" dirty="0" smtClean="0"/>
              <a:t>  ・</a:t>
            </a:r>
            <a:r>
              <a:rPr lang="ja-JP" altLang="ja-JP" sz="1800" dirty="0" smtClean="0"/>
              <a:t>体験！身の回りの科学</a:t>
            </a:r>
          </a:p>
          <a:p>
            <a:r>
              <a:rPr lang="ja-JP" altLang="ja-JP" sz="2200" dirty="0" smtClean="0"/>
              <a:t>主担当者　佐竹 卓彦、副担当者 藏屋 英介</a:t>
            </a:r>
            <a:r>
              <a:rPr lang="ja-JP" altLang="en-US" sz="2200" dirty="0" smtClean="0"/>
              <a:t>、講師２名</a:t>
            </a:r>
            <a:endParaRPr lang="ja-JP" altLang="ja-JP" sz="2200" dirty="0" smtClean="0"/>
          </a:p>
          <a:p>
            <a:r>
              <a:rPr lang="ja-JP" altLang="ja-JP" sz="2200" dirty="0" smtClean="0"/>
              <a:t>参加者：小・中学生　延べ</a:t>
            </a:r>
            <a:r>
              <a:rPr lang="en-US" altLang="ja-JP" sz="2200" dirty="0" smtClean="0"/>
              <a:t>79</a:t>
            </a:r>
            <a:r>
              <a:rPr lang="ja-JP" altLang="ja-JP" sz="2200" dirty="0" smtClean="0"/>
              <a:t>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4016" y="260648"/>
            <a:ext cx="8892480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ja-JP" altLang="ja-JP" sz="2200" b="1" dirty="0" smtClean="0"/>
              <a:t>平成</a:t>
            </a:r>
            <a:r>
              <a:rPr lang="en-US" altLang="ja-JP" sz="2200" b="1" dirty="0" smtClean="0"/>
              <a:t>22</a:t>
            </a:r>
            <a:r>
              <a:rPr lang="ja-JP" altLang="ja-JP" sz="2200" b="1" dirty="0" smtClean="0"/>
              <a:t>年度</a:t>
            </a:r>
            <a:r>
              <a:rPr lang="ja-JP" altLang="en-US" sz="2200" b="1" dirty="0" smtClean="0"/>
              <a:t>　２件採択</a:t>
            </a:r>
            <a:endParaRPr lang="ja-JP" altLang="ja-JP" sz="2200" b="1" dirty="0" smtClean="0"/>
          </a:p>
          <a:p>
            <a:pPr>
              <a:buNone/>
            </a:pPr>
            <a:r>
              <a:rPr lang="ja-JP" altLang="en-US" sz="2200" dirty="0" smtClean="0"/>
              <a:t>　　</a:t>
            </a:r>
            <a:r>
              <a:rPr lang="ja-JP" altLang="ja-JP" sz="2200" dirty="0" smtClean="0"/>
              <a:t>企画名：名護の身近な自然を探検しよう！（名護市）</a:t>
            </a:r>
          </a:p>
          <a:p>
            <a:pPr algn="ctr">
              <a:buNone/>
            </a:pPr>
            <a:r>
              <a:rPr lang="ja-JP" altLang="en-US" sz="1800" dirty="0" smtClean="0"/>
              <a:t>・</a:t>
            </a:r>
            <a:r>
              <a:rPr lang="ja-JP" altLang="ja-JP" sz="1800" dirty="0" smtClean="0"/>
              <a:t>名護の海岸を探検しよう！</a:t>
            </a:r>
            <a:r>
              <a:rPr lang="ja-JP" altLang="en-US" sz="1800" dirty="0" smtClean="0"/>
              <a:t> ・</a:t>
            </a:r>
            <a:r>
              <a:rPr lang="ja-JP" altLang="ja-JP" sz="1800" dirty="0" smtClean="0"/>
              <a:t>名護の森林を探検しよう！</a:t>
            </a:r>
            <a:endParaRPr lang="en-US" altLang="ja-JP" sz="1800" dirty="0" smtClean="0"/>
          </a:p>
          <a:p>
            <a:pPr algn="ctr">
              <a:buNone/>
            </a:pPr>
            <a:r>
              <a:rPr lang="ja-JP" altLang="en-US" sz="1800" dirty="0" smtClean="0"/>
              <a:t>・</a:t>
            </a:r>
            <a:r>
              <a:rPr lang="ja-JP" altLang="ja-JP" sz="1800" dirty="0" smtClean="0"/>
              <a:t>名護の海中を探検しよう！</a:t>
            </a:r>
            <a:r>
              <a:rPr lang="ja-JP" altLang="en-US" sz="1800" dirty="0" smtClean="0"/>
              <a:t>（講演会・写真展）</a:t>
            </a:r>
            <a:endParaRPr lang="ja-JP" altLang="ja-JP" sz="1800" dirty="0" smtClean="0"/>
          </a:p>
          <a:p>
            <a:r>
              <a:rPr lang="ja-JP" altLang="ja-JP" sz="2200" dirty="0" smtClean="0"/>
              <a:t>主担当者　渡邊 謙太、副担当者 屋良 朝康</a:t>
            </a:r>
            <a:r>
              <a:rPr lang="ja-JP" altLang="en-US" sz="2200" dirty="0" smtClean="0"/>
              <a:t>、講師２名</a:t>
            </a:r>
            <a:endParaRPr lang="en-US" altLang="ja-JP" sz="2200" dirty="0" smtClean="0"/>
          </a:p>
          <a:p>
            <a:r>
              <a:rPr lang="ja-JP" altLang="en-US" sz="2200" dirty="0" smtClean="0"/>
              <a:t>外部講師：自然観察会５名、講演会６名　を招聘</a:t>
            </a:r>
            <a:endParaRPr lang="ja-JP" altLang="ja-JP" sz="2200" dirty="0" smtClean="0"/>
          </a:p>
          <a:p>
            <a:r>
              <a:rPr lang="ja-JP" altLang="ja-JP" sz="2200" dirty="0" smtClean="0"/>
              <a:t>参加者：海岸は小・中学生　親子延べ</a:t>
            </a:r>
            <a:r>
              <a:rPr lang="en-US" altLang="ja-JP" sz="2200" dirty="0" smtClean="0"/>
              <a:t>20</a:t>
            </a:r>
            <a:r>
              <a:rPr lang="ja-JP" altLang="ja-JP" sz="2200" dirty="0" smtClean="0"/>
              <a:t>組、</a:t>
            </a:r>
            <a:endParaRPr lang="en-US" altLang="ja-JP" sz="2200" dirty="0" smtClean="0"/>
          </a:p>
          <a:p>
            <a:pPr>
              <a:buNone/>
            </a:pPr>
            <a:r>
              <a:rPr lang="ja-JP" altLang="en-US" sz="2200" dirty="0" smtClean="0"/>
              <a:t>　　　　　　　</a:t>
            </a:r>
            <a:r>
              <a:rPr lang="ja-JP" altLang="ja-JP" sz="2200" dirty="0" smtClean="0"/>
              <a:t>森林は</a:t>
            </a:r>
            <a:r>
              <a:rPr lang="en-US" altLang="ja-JP" sz="2200" dirty="0" smtClean="0"/>
              <a:t>10</a:t>
            </a:r>
            <a:r>
              <a:rPr lang="ja-JP" altLang="ja-JP" sz="2200" dirty="0" smtClean="0"/>
              <a:t>代～</a:t>
            </a:r>
            <a:r>
              <a:rPr lang="en-US" altLang="ja-JP" sz="2200" dirty="0" smtClean="0"/>
              <a:t>60</a:t>
            </a:r>
            <a:r>
              <a:rPr lang="ja-JP" altLang="ja-JP" sz="2200" dirty="0" smtClean="0"/>
              <a:t>代　延べ</a:t>
            </a:r>
            <a:r>
              <a:rPr lang="en-US" altLang="ja-JP" sz="2200" dirty="0" smtClean="0"/>
              <a:t>37</a:t>
            </a:r>
            <a:r>
              <a:rPr lang="ja-JP" altLang="ja-JP" sz="2200" dirty="0" smtClean="0"/>
              <a:t>名</a:t>
            </a:r>
          </a:p>
          <a:p>
            <a:endParaRPr lang="en-US" altLang="ja-JP" sz="2200" dirty="0" smtClean="0"/>
          </a:p>
          <a:p>
            <a:pPr>
              <a:buNone/>
            </a:pPr>
            <a:r>
              <a:rPr lang="ja-JP" altLang="en-US" sz="2200" dirty="0" smtClean="0"/>
              <a:t>　　</a:t>
            </a:r>
            <a:r>
              <a:rPr lang="ja-JP" altLang="ja-JP" sz="2200" dirty="0" smtClean="0"/>
              <a:t>企画名：離島の小中学生を対象とした電子工作教室ツアー</a:t>
            </a:r>
            <a:r>
              <a:rPr lang="en-US" altLang="ja-JP" sz="2200" dirty="0" smtClean="0"/>
              <a:t>2010</a:t>
            </a:r>
            <a:endParaRPr lang="ja-JP" altLang="ja-JP" sz="2200" dirty="0" smtClean="0"/>
          </a:p>
          <a:p>
            <a:pPr>
              <a:buNone/>
            </a:pPr>
            <a:r>
              <a:rPr lang="ja-JP" altLang="en-US" sz="2200" dirty="0" smtClean="0"/>
              <a:t>　　　　　　　　</a:t>
            </a:r>
            <a:r>
              <a:rPr lang="ja-JP" altLang="ja-JP" sz="2200" dirty="0" smtClean="0"/>
              <a:t>（多良間村、宮古島市、粟国村、名護市）</a:t>
            </a:r>
          </a:p>
          <a:p>
            <a:pPr algn="ctr">
              <a:buNone/>
            </a:pPr>
            <a:r>
              <a:rPr lang="ja-JP" altLang="en-US" sz="1800" dirty="0" smtClean="0"/>
              <a:t>・</a:t>
            </a:r>
            <a:r>
              <a:rPr lang="ja-JP" altLang="ja-JP" sz="1800" dirty="0" smtClean="0"/>
              <a:t>レトロテレビゲームを</a:t>
            </a:r>
            <a:r>
              <a:rPr lang="ja-JP" altLang="en-US" sz="1800" dirty="0" smtClean="0"/>
              <a:t>作ろう  ・</a:t>
            </a:r>
            <a:r>
              <a:rPr lang="ja-JP" altLang="ja-JP" sz="1800" dirty="0" smtClean="0"/>
              <a:t>クリスマスイルミネーションを</a:t>
            </a:r>
            <a:r>
              <a:rPr lang="ja-JP" altLang="en-US" sz="1800" dirty="0" smtClean="0"/>
              <a:t>作ろう</a:t>
            </a:r>
            <a:endParaRPr lang="ja-JP" altLang="ja-JP" sz="1800" dirty="0" smtClean="0"/>
          </a:p>
          <a:p>
            <a:r>
              <a:rPr lang="ja-JP" altLang="ja-JP" sz="2200" dirty="0" smtClean="0"/>
              <a:t>主担当者　藏屋 英介、副担当者 釣 健孝</a:t>
            </a:r>
            <a:r>
              <a:rPr lang="ja-JP" altLang="en-US" sz="2200" dirty="0" smtClean="0"/>
              <a:t>、講師３名</a:t>
            </a:r>
            <a:endParaRPr lang="ja-JP" altLang="ja-JP" sz="2200" dirty="0" smtClean="0"/>
          </a:p>
          <a:p>
            <a:r>
              <a:rPr lang="ja-JP" altLang="ja-JP" sz="2200" dirty="0" smtClean="0"/>
              <a:t>参加者：小学</a:t>
            </a:r>
            <a:r>
              <a:rPr lang="en-US" altLang="ja-JP" sz="2200" dirty="0" smtClean="0"/>
              <a:t>3</a:t>
            </a:r>
            <a:r>
              <a:rPr lang="ja-JP" altLang="ja-JP" sz="2200" dirty="0" smtClean="0"/>
              <a:t>年生～中学生　粟国村</a:t>
            </a:r>
            <a:r>
              <a:rPr lang="en-US" altLang="ja-JP" sz="2200" dirty="0" smtClean="0"/>
              <a:t>27</a:t>
            </a:r>
            <a:r>
              <a:rPr lang="ja-JP" altLang="ja-JP" sz="2200" dirty="0" smtClean="0"/>
              <a:t>名、多良間村 延べ</a:t>
            </a:r>
            <a:r>
              <a:rPr lang="en-US" altLang="ja-JP" sz="2200" dirty="0" smtClean="0"/>
              <a:t>130</a:t>
            </a:r>
            <a:r>
              <a:rPr lang="ja-JP" altLang="ja-JP" sz="2200" dirty="0" smtClean="0"/>
              <a:t>名、</a:t>
            </a:r>
            <a:endParaRPr lang="en-US" altLang="ja-JP" sz="2200" dirty="0" smtClean="0"/>
          </a:p>
          <a:p>
            <a:pPr>
              <a:buNone/>
            </a:pPr>
            <a:r>
              <a:rPr lang="ja-JP" altLang="en-US" sz="2200" dirty="0" smtClean="0"/>
              <a:t>　　　　　　　　　　　　　　　　　　　　　</a:t>
            </a:r>
            <a:r>
              <a:rPr lang="ja-JP" altLang="ja-JP" sz="2200" dirty="0" smtClean="0"/>
              <a:t>宮古島市</a:t>
            </a:r>
            <a:r>
              <a:rPr lang="en-US" altLang="ja-JP" sz="2200" dirty="0" smtClean="0"/>
              <a:t>32</a:t>
            </a:r>
            <a:r>
              <a:rPr lang="ja-JP" altLang="ja-JP" sz="2200" dirty="0" smtClean="0"/>
              <a:t>名、名護市 延べ</a:t>
            </a:r>
            <a:r>
              <a:rPr lang="en-US" altLang="ja-JP" sz="2200" dirty="0" smtClean="0"/>
              <a:t>65</a:t>
            </a:r>
            <a:r>
              <a:rPr lang="ja-JP" altLang="ja-JP" sz="2200" dirty="0" smtClean="0"/>
              <a:t>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476673"/>
            <a:ext cx="8401681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ja-JP" altLang="ja-JP" sz="2200" b="1" dirty="0" smtClean="0"/>
              <a:t>平成</a:t>
            </a:r>
            <a:r>
              <a:rPr lang="en-US" altLang="ja-JP" sz="2200" b="1" dirty="0" smtClean="0"/>
              <a:t>23</a:t>
            </a:r>
            <a:r>
              <a:rPr lang="ja-JP" altLang="ja-JP" sz="2200" b="1" dirty="0" smtClean="0"/>
              <a:t>年度</a:t>
            </a:r>
            <a:r>
              <a:rPr lang="ja-JP" altLang="en-US" sz="2200" b="1" dirty="0" smtClean="0"/>
              <a:t>　２件採択</a:t>
            </a:r>
            <a:endParaRPr lang="ja-JP" altLang="ja-JP" sz="2200" b="1" dirty="0" smtClean="0"/>
          </a:p>
          <a:p>
            <a:pPr>
              <a:buNone/>
            </a:pPr>
            <a:r>
              <a:rPr lang="ja-JP" altLang="en-US" sz="2200" dirty="0" smtClean="0"/>
              <a:t>　　</a:t>
            </a:r>
            <a:r>
              <a:rPr lang="ja-JP" altLang="ja-JP" sz="2200" dirty="0" smtClean="0"/>
              <a:t>企画名：八重山地域の小中学生を対象とした科学教室ツアー</a:t>
            </a:r>
            <a:endParaRPr lang="en-US" altLang="ja-JP" sz="2200" dirty="0" smtClean="0"/>
          </a:p>
          <a:p>
            <a:pPr>
              <a:buNone/>
            </a:pPr>
            <a:r>
              <a:rPr lang="ja-JP" altLang="en-US" sz="2200" dirty="0" smtClean="0"/>
              <a:t>　　　　　　　　</a:t>
            </a:r>
            <a:r>
              <a:rPr lang="ja-JP" altLang="ja-JP" sz="2200" dirty="0" smtClean="0"/>
              <a:t>（竹富町、与那国町）</a:t>
            </a:r>
          </a:p>
          <a:p>
            <a:pPr algn="ctr">
              <a:buNone/>
            </a:pPr>
            <a:r>
              <a:rPr lang="ja-JP" altLang="en-US" sz="2200" dirty="0" smtClean="0"/>
              <a:t>　　　</a:t>
            </a:r>
            <a:r>
              <a:rPr lang="ja-JP" altLang="en-US" sz="1800" dirty="0" smtClean="0"/>
              <a:t>・</a:t>
            </a:r>
            <a:r>
              <a:rPr lang="ja-JP" altLang="ja-JP" sz="1800" dirty="0" smtClean="0"/>
              <a:t>体験！酸とアルカリの不思議</a:t>
            </a:r>
            <a:r>
              <a:rPr lang="ja-JP" altLang="en-US" sz="1800" dirty="0" smtClean="0"/>
              <a:t>  ・</a:t>
            </a:r>
            <a:r>
              <a:rPr lang="ja-JP" altLang="ja-JP" sz="1800" dirty="0" smtClean="0"/>
              <a:t>体験！極低温の世界</a:t>
            </a:r>
          </a:p>
          <a:p>
            <a:r>
              <a:rPr lang="ja-JP" altLang="ja-JP" sz="2200" dirty="0" smtClean="0"/>
              <a:t>主担当者　渡邊 謙太、副担当者 屋良 朝康</a:t>
            </a:r>
          </a:p>
          <a:p>
            <a:r>
              <a:rPr lang="ja-JP" altLang="ja-JP" sz="2200" dirty="0" smtClean="0"/>
              <a:t>参加者：小・中学生 延べ</a:t>
            </a:r>
            <a:r>
              <a:rPr lang="en-US" altLang="ja-JP" sz="2200" dirty="0" smtClean="0"/>
              <a:t>28</a:t>
            </a:r>
            <a:r>
              <a:rPr lang="ja-JP" altLang="ja-JP" sz="2200" dirty="0" smtClean="0"/>
              <a:t>名</a:t>
            </a:r>
            <a:endParaRPr lang="en-US" altLang="ja-JP" sz="2200" dirty="0" smtClean="0"/>
          </a:p>
          <a:p>
            <a:endParaRPr lang="en-US" altLang="ja-JP" sz="2200" dirty="0" smtClean="0"/>
          </a:p>
          <a:p>
            <a:endParaRPr lang="ja-JP" altLang="ja-JP" sz="2200" dirty="0" smtClean="0"/>
          </a:p>
          <a:p>
            <a:pPr>
              <a:buNone/>
            </a:pPr>
            <a:r>
              <a:rPr lang="ja-JP" altLang="en-US" sz="2200" dirty="0" smtClean="0"/>
              <a:t>　　</a:t>
            </a:r>
            <a:r>
              <a:rPr lang="ja-JP" altLang="ja-JP" sz="2200" dirty="0" smtClean="0"/>
              <a:t>企画名：離島におけるユビキタス技術普及のための人材育成</a:t>
            </a:r>
            <a:endParaRPr lang="en-US" altLang="ja-JP" sz="2200" dirty="0" smtClean="0"/>
          </a:p>
          <a:p>
            <a:pPr>
              <a:buNone/>
            </a:pPr>
            <a:r>
              <a:rPr lang="ja-JP" altLang="en-US" sz="2200" dirty="0" smtClean="0"/>
              <a:t>　　　　　　　　</a:t>
            </a:r>
            <a:r>
              <a:rPr lang="ja-JP" altLang="ja-JP" sz="2200" dirty="0" smtClean="0"/>
              <a:t>（粟国村）</a:t>
            </a:r>
          </a:p>
          <a:p>
            <a:r>
              <a:rPr lang="ja-JP" altLang="ja-JP" sz="2200" dirty="0" smtClean="0"/>
              <a:t>主担当者　藏屋 英介、副担当者 佐竹卓彦</a:t>
            </a:r>
          </a:p>
          <a:p>
            <a:r>
              <a:rPr lang="ja-JP" altLang="ja-JP" sz="2200" dirty="0" smtClean="0"/>
              <a:t>参加者：小学生～一般　延べ</a:t>
            </a:r>
            <a:r>
              <a:rPr lang="en-US" altLang="ja-JP" sz="2200" dirty="0" smtClean="0"/>
              <a:t>77 </a:t>
            </a:r>
            <a:r>
              <a:rPr lang="ja-JP" altLang="ja-JP" sz="2200" dirty="0" smtClean="0"/>
              <a:t>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科学教室・工作教室</a:t>
            </a:r>
            <a:endParaRPr kumimoji="1" lang="ja-JP" altLang="en-US" dirty="0"/>
          </a:p>
        </p:txBody>
      </p:sp>
      <p:pic>
        <p:nvPicPr>
          <p:cNvPr id="4" name="図 3" descr="図１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600400" cy="270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4" descr="図３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384651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2627784" y="3284984"/>
            <a:ext cx="2088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ja-JP" sz="2000" dirty="0" smtClean="0"/>
              <a:t>アロマキャンドル製作の様子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92080" y="4149080"/>
            <a:ext cx="33478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ja-JP" sz="2000" dirty="0" smtClean="0"/>
              <a:t>光発電実験の様子</a:t>
            </a:r>
            <a:endParaRPr kumimoji="1" lang="ja-JP" altLang="en-US" sz="2000" dirty="0"/>
          </a:p>
        </p:txBody>
      </p:sp>
      <p:pic>
        <p:nvPicPr>
          <p:cNvPr id="6" name="図 5" descr="Macintosh HD:Users:Kuraya:Dropbox:神戸大学:西表写真:DSCF0221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1628"/>
            <a:ext cx="3672408" cy="27481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107504" y="6413266"/>
            <a:ext cx="38884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ja-JP" sz="2000" dirty="0" smtClean="0"/>
              <a:t>植物の色素を用いた実験</a:t>
            </a:r>
            <a:r>
              <a:rPr lang="ja-JP" altLang="en-US" sz="2000" dirty="0" smtClean="0"/>
              <a:t>の様子</a:t>
            </a:r>
            <a:endParaRPr kumimoji="1" lang="ja-JP" altLang="en-US" sz="2000" dirty="0"/>
          </a:p>
        </p:txBody>
      </p:sp>
      <p:pic>
        <p:nvPicPr>
          <p:cNvPr id="11" name="図 10" descr="アロマ写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4797152"/>
            <a:ext cx="2456765" cy="1842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５(a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2667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4" descr="図５(b)"/>
          <p:cNvPicPr/>
          <p:nvPr/>
        </p:nvPicPr>
        <p:blipFill>
          <a:blip r:embed="rId4" cstate="print"/>
          <a:srcRect t="3281" b="5468"/>
          <a:stretch>
            <a:fillRect/>
          </a:stretch>
        </p:blipFill>
        <p:spPr bwMode="auto">
          <a:xfrm>
            <a:off x="755576" y="2780928"/>
            <a:ext cx="2808312" cy="347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83568" y="5877272"/>
            <a:ext cx="288032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ja-JP" altLang="ja-JP" sz="2000" dirty="0" smtClean="0"/>
              <a:t>　風船を使った実験の様子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188640"/>
            <a:ext cx="3528392" cy="65556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pPr algn="ctr"/>
            <a:r>
              <a:rPr lang="ja-JP" altLang="ja-JP" sz="2000" dirty="0" smtClean="0"/>
              <a:t>体験！極低温の世界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2708920"/>
            <a:ext cx="338437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ja-JP" altLang="ja-JP" sz="2000" dirty="0" smtClean="0"/>
              <a:t>　紙、生花を使った実験の様子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113719"/>
            <a:ext cx="4104456" cy="6555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000" dirty="0" smtClean="0"/>
          </a:p>
          <a:p>
            <a:endParaRPr lang="en-US" altLang="ja-JP" sz="2000" dirty="0" smtClean="0"/>
          </a:p>
          <a:p>
            <a:endParaRPr kumimoji="1" lang="en-US" altLang="ja-JP" sz="2000" dirty="0" smtClean="0"/>
          </a:p>
          <a:p>
            <a:endParaRPr lang="en-US" altLang="ja-JP" sz="2000" dirty="0" smtClean="0"/>
          </a:p>
          <a:p>
            <a:endParaRPr kumimoji="1" lang="en-US" altLang="ja-JP" sz="2000" dirty="0" smtClean="0"/>
          </a:p>
          <a:p>
            <a:endParaRPr lang="en-US" altLang="ja-JP" sz="2000" dirty="0" smtClean="0"/>
          </a:p>
          <a:p>
            <a:endParaRPr kumimoji="1" lang="en-US" altLang="ja-JP" sz="2000" dirty="0" smtClean="0"/>
          </a:p>
          <a:p>
            <a:endParaRPr lang="en-US" altLang="ja-JP" sz="2000" dirty="0" smtClean="0"/>
          </a:p>
          <a:p>
            <a:endParaRPr kumimoji="1" lang="en-US" altLang="ja-JP" sz="2000" dirty="0" smtClean="0"/>
          </a:p>
          <a:p>
            <a:endParaRPr lang="en-US" altLang="ja-JP" sz="2000" dirty="0" smtClean="0"/>
          </a:p>
          <a:p>
            <a:endParaRPr kumimoji="1" lang="en-US" altLang="ja-JP" sz="2000" dirty="0" smtClean="0"/>
          </a:p>
          <a:p>
            <a:endParaRPr lang="en-US" altLang="ja-JP" sz="2000" dirty="0" smtClean="0"/>
          </a:p>
          <a:p>
            <a:endParaRPr kumimoji="1" lang="en-US" altLang="ja-JP" sz="2000" dirty="0" smtClean="0"/>
          </a:p>
          <a:p>
            <a:endParaRPr lang="en-US" altLang="ja-JP" sz="2000" dirty="0" smtClean="0"/>
          </a:p>
          <a:p>
            <a:endParaRPr kumimoji="1" lang="en-US" altLang="ja-JP" sz="2000" dirty="0" smtClean="0"/>
          </a:p>
          <a:p>
            <a:endParaRPr lang="en-US" altLang="ja-JP" sz="2000" dirty="0" smtClean="0"/>
          </a:p>
          <a:p>
            <a:endParaRPr kumimoji="1" lang="en-US" altLang="ja-JP" sz="2000" dirty="0" smtClean="0"/>
          </a:p>
          <a:p>
            <a:endParaRPr lang="en-US" altLang="ja-JP" sz="2000" dirty="0" smtClean="0"/>
          </a:p>
          <a:p>
            <a:endParaRPr kumimoji="1" lang="en-US" altLang="ja-JP" sz="2000" dirty="0" smtClean="0"/>
          </a:p>
          <a:p>
            <a:endParaRPr lang="en-US" altLang="ja-JP" sz="2000" dirty="0" smtClean="0"/>
          </a:p>
          <a:p>
            <a:pPr algn="ctr"/>
            <a:r>
              <a:rPr kumimoji="1" lang="ja-JP" altLang="en-US" sz="2000" dirty="0" smtClean="0"/>
              <a:t>電子工作教室の様子</a:t>
            </a:r>
            <a:endParaRPr kumimoji="1" lang="ja-JP" altLang="en-US" sz="2000" dirty="0"/>
          </a:p>
        </p:txBody>
      </p:sp>
      <p:pic>
        <p:nvPicPr>
          <p:cNvPr id="10" name="図 9" descr="C:\Users\eisuke\Desktop\H22熊本大学110114\地域貢献\pict3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498251" cy="261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 descr="C:\Users\eisuke\Desktop\H22熊本大学110116\地域貢献\宮古\DSCF4440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860032" y="3367426"/>
            <a:ext cx="3528392" cy="265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図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2132856"/>
            <a:ext cx="2688299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 smtClean="0"/>
              <a:t>名護の身近な自然を探検しよう！</a:t>
            </a:r>
            <a:endParaRPr kumimoji="1" lang="ja-JP" altLang="en-US" dirty="0"/>
          </a:p>
        </p:txBody>
      </p:sp>
      <p:pic>
        <p:nvPicPr>
          <p:cNvPr id="10" name="図 9" descr="\\aquarius.ad.okinawa-ct.ac.jp\public\kyoyu\02 技術支援室\画像\2010ＡＵＧ１２海岸１\ＨＰ・報告書用\海岸①海草藻場とそこに生きるカニや貝の観察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348517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346154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嘉津宇岳山頂にて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9938" y="4005064"/>
            <a:ext cx="354723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077072"/>
            <a:ext cx="343948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テキスト ボックス 13"/>
          <p:cNvSpPr txBox="1"/>
          <p:nvPr/>
        </p:nvSpPr>
        <p:spPr>
          <a:xfrm>
            <a:off x="1475656" y="350100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 </a:t>
            </a:r>
            <a:r>
              <a:rPr lang="ja-JP" altLang="ja-JP" sz="2000" dirty="0" smtClean="0"/>
              <a:t>砂浜・海草藻場探検編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52120" y="350100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 </a:t>
            </a:r>
            <a:r>
              <a:rPr lang="ja-JP" altLang="ja-JP" sz="2000" dirty="0" smtClean="0"/>
              <a:t>名護岳探検編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79712" y="626925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 </a:t>
            </a:r>
            <a:r>
              <a:rPr lang="ja-JP" altLang="ja-JP" sz="2000" dirty="0" smtClean="0"/>
              <a:t>嘉津宇岳探検編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2160" y="630932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 smtClean="0"/>
              <a:t>海中探検編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ja-JP" dirty="0" smtClean="0"/>
              <a:t>離島におけるユビキタス技術普及のための人材育成</a:t>
            </a:r>
            <a:endParaRPr kumimoji="1" lang="ja-JP" altLang="en-US" dirty="0"/>
          </a:p>
        </p:txBody>
      </p:sp>
      <p:pic>
        <p:nvPicPr>
          <p:cNvPr id="4" name="図 3" descr="PICT301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612124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DSCF0118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160618" cy="42545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547664" y="551723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 smtClean="0"/>
              <a:t>研修会の様子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623731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 smtClean="0"/>
              <a:t>一般向け講習会の様子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824536"/>
          </a:xfrm>
        </p:spPr>
        <p:txBody>
          <a:bodyPr>
            <a:normAutofit lnSpcReduction="10000"/>
          </a:bodyPr>
          <a:lstStyle/>
          <a:p>
            <a:r>
              <a:rPr lang="ja-JP" altLang="ja-JP" dirty="0" smtClean="0"/>
              <a:t>教育委員会や地域の公民館</a:t>
            </a:r>
            <a:r>
              <a:rPr lang="ja-JP" altLang="en-US" dirty="0" smtClean="0"/>
              <a:t>が</a:t>
            </a:r>
            <a:r>
              <a:rPr lang="ja-JP" altLang="ja-JP" dirty="0" smtClean="0"/>
              <a:t>協力</a:t>
            </a:r>
            <a:endParaRPr lang="en-US" altLang="ja-JP" dirty="0" smtClean="0"/>
          </a:p>
          <a:p>
            <a:r>
              <a:rPr lang="ja-JP" altLang="ja-JP" dirty="0" smtClean="0"/>
              <a:t>島内児童・生徒の大多数が参加</a:t>
            </a:r>
            <a:r>
              <a:rPr lang="ja-JP" altLang="en-US" dirty="0" smtClean="0"/>
              <a:t>し、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ja-JP" altLang="ja-JP" dirty="0" smtClean="0"/>
              <a:t>小・中学校の教員や保護者が製作支援に入る</a:t>
            </a:r>
            <a:endParaRPr lang="en-US" altLang="ja-JP" dirty="0" smtClean="0"/>
          </a:p>
          <a:p>
            <a:pPr algn="ctr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地域ぐるみの活動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ja-JP" altLang="ja-JP" sz="2800" dirty="0" smtClean="0">
                <a:solidFill>
                  <a:srgbClr val="FF0000"/>
                </a:solidFill>
              </a:rPr>
              <a:t>延べ約</a:t>
            </a:r>
            <a:r>
              <a:rPr lang="en-US" altLang="ja-JP" sz="2800" dirty="0" smtClean="0">
                <a:solidFill>
                  <a:srgbClr val="FF0000"/>
                </a:solidFill>
              </a:rPr>
              <a:t>690</a:t>
            </a:r>
            <a:r>
              <a:rPr lang="ja-JP" altLang="ja-JP" sz="2800" dirty="0" smtClean="0">
                <a:solidFill>
                  <a:srgbClr val="FF0000"/>
                </a:solidFill>
              </a:rPr>
              <a:t>名の小・中学生や一般の方</a:t>
            </a:r>
            <a:r>
              <a:rPr lang="ja-JP" altLang="en-US" sz="2800" dirty="0" smtClean="0">
                <a:solidFill>
                  <a:srgbClr val="FF0000"/>
                </a:solidFill>
              </a:rPr>
              <a:t>の参加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ja-JP" dirty="0" smtClean="0"/>
              <a:t>科学コミュニケーション活動への意欲</a:t>
            </a:r>
            <a:r>
              <a:rPr lang="ja-JP" altLang="en-US" dirty="0" smtClean="0"/>
              <a:t>が高い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ja-JP" altLang="ja-JP" dirty="0" smtClean="0"/>
              <a:t>地域の子ども達や一般の方にも科学</a:t>
            </a:r>
            <a:r>
              <a:rPr lang="ja-JP" altLang="en-US" dirty="0" smtClean="0"/>
              <a:t>・ものづくり</a:t>
            </a:r>
            <a:r>
              <a:rPr lang="ja-JP" altLang="ja-JP" dirty="0" smtClean="0"/>
              <a:t>に興味を持ってもらうことが十分期待できる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離島地域への出前授業</a:t>
            </a:r>
            <a:endParaRPr lang="en-US" altLang="ja-JP" dirty="0" smtClean="0"/>
          </a:p>
          <a:p>
            <a:r>
              <a:rPr lang="ja-JP" altLang="en-US" dirty="0" smtClean="0"/>
              <a:t>外部資金の活用　　　　</a:t>
            </a:r>
            <a:endParaRPr lang="en-US" altLang="ja-JP" dirty="0" smtClean="0"/>
          </a:p>
          <a:p>
            <a:r>
              <a:rPr lang="en-US" altLang="ja-JP" dirty="0" smtClean="0"/>
              <a:t>JST</a:t>
            </a:r>
            <a:r>
              <a:rPr lang="ja-JP" altLang="en-US" dirty="0" err="1" smtClean="0"/>
              <a:t>への</a:t>
            </a:r>
            <a:r>
              <a:rPr lang="ja-JP" altLang="en-US" dirty="0" smtClean="0"/>
              <a:t>応募と実施</a:t>
            </a:r>
            <a:endParaRPr lang="en-US" altLang="ja-JP" dirty="0" smtClean="0"/>
          </a:p>
          <a:p>
            <a:pPr algn="ctr">
              <a:buNone/>
            </a:pPr>
            <a:r>
              <a:rPr lang="ja-JP" altLang="en-US" dirty="0" smtClean="0"/>
              <a:t>役割分担の明確化と責任</a:t>
            </a:r>
            <a:endParaRPr lang="en-US" altLang="ja-JP" dirty="0" smtClean="0"/>
          </a:p>
          <a:p>
            <a:pPr algn="ctr">
              <a:buNone/>
            </a:pPr>
            <a:r>
              <a:rPr lang="ja-JP" altLang="en-US" dirty="0" smtClean="0"/>
              <a:t>テーマ開発、教材開発など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ja-JP" dirty="0" smtClean="0"/>
              <a:t>継続して取り組むこと</a:t>
            </a:r>
            <a:r>
              <a:rPr lang="ja-JP" altLang="en-US" dirty="0" smtClean="0"/>
              <a:t>が重要</a:t>
            </a:r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背景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ja-JP" altLang="en-US" dirty="0"/>
              <a:t>沖縄高専では</a:t>
            </a:r>
            <a:r>
              <a:rPr lang="ja-JP" altLang="en-US" dirty="0" smtClean="0"/>
              <a:t>地域</a:t>
            </a:r>
            <a:r>
              <a:rPr lang="ja-JP" altLang="en-US" dirty="0"/>
              <a:t>貢献活動の</a:t>
            </a:r>
            <a:r>
              <a:rPr lang="ja-JP" altLang="en-US" dirty="0" smtClean="0"/>
              <a:t>一環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　・出前授業　・公開講座　・学校開放事業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ja-JP" altLang="en-US" dirty="0" smtClean="0"/>
              <a:t>県内の</a:t>
            </a:r>
            <a:r>
              <a:rPr lang="ja-JP" altLang="en-US" dirty="0"/>
              <a:t>離島地域からの出前授業の</a:t>
            </a:r>
            <a:r>
              <a:rPr lang="ja-JP" altLang="en-US" dirty="0" smtClean="0"/>
              <a:t>要望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　・講師</a:t>
            </a:r>
            <a:r>
              <a:rPr lang="ja-JP" altLang="en-US" dirty="0"/>
              <a:t>の</a:t>
            </a:r>
            <a:r>
              <a:rPr lang="ja-JP" altLang="en-US" dirty="0" smtClean="0"/>
              <a:t>派遣　機材搬送など費用の問題</a:t>
            </a:r>
            <a:endParaRPr lang="ja-JP" altLang="en-US" dirty="0"/>
          </a:p>
          <a:p>
            <a:endParaRPr lang="en-US" altLang="ja-JP" dirty="0" smtClean="0"/>
          </a:p>
          <a:p>
            <a:r>
              <a:rPr lang="ja-JP" altLang="en-US" dirty="0" smtClean="0"/>
              <a:t>離島における出前授業へ対応が難しい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遠隔地の地域貢献への</a:t>
            </a:r>
            <a:r>
              <a:rPr kumimoji="1" lang="ja-JP" altLang="en-US" dirty="0" smtClean="0"/>
              <a:t>対応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2008" y="1340768"/>
            <a:ext cx="8964488" cy="530120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外部資金の獲得を目指す　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独立行政法人科学技術振興機構（</a:t>
            </a:r>
            <a:r>
              <a:rPr lang="en-US" altLang="ja-JP" dirty="0" smtClean="0"/>
              <a:t>JST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地域科学技術理解増進活動推進事業地域活動支援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石垣島の小・中学生を対象に出前授業を開催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（</a:t>
            </a:r>
            <a:r>
              <a:rPr lang="en-US" altLang="ja-JP" dirty="0" smtClean="0"/>
              <a:t>H20</a:t>
            </a:r>
            <a:r>
              <a:rPr lang="ja-JP" altLang="en-US" dirty="0" smtClean="0"/>
              <a:t>年度～）</a:t>
            </a:r>
            <a:endParaRPr lang="en-US" altLang="ja-JP" dirty="0" smtClean="0"/>
          </a:p>
          <a:p>
            <a:r>
              <a:rPr lang="ja-JP" altLang="en-US" dirty="0" smtClean="0"/>
              <a:t>その後、４年連続で計６件の企画が採択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・宮古島　・多良間島　・粟国島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・西表島　・与那国島　・名護市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図 66" descr="Okinawa_pref3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784976" cy="6108114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活動地域</a:t>
            </a:r>
            <a:endParaRPr kumimoji="1" lang="ja-JP" altLang="en-US" dirty="0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8079610" y="2120274"/>
            <a:ext cx="288032" cy="288048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dirty="0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6732240" y="2048282"/>
            <a:ext cx="288016" cy="288032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dirty="0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3851920" y="4828153"/>
            <a:ext cx="316455" cy="316473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dirty="0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2916772" y="5144626"/>
            <a:ext cx="287076" cy="287092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dirty="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2123728" y="5453440"/>
            <a:ext cx="274857" cy="274872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dirty="0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205531" y="5432658"/>
            <a:ext cx="262013" cy="262027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dirty="0"/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1515235" y="5616238"/>
            <a:ext cx="248453" cy="248468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dirty="0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8074821" y="2089846"/>
            <a:ext cx="488063" cy="48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</a:rPr>
              <a:t>1</a:t>
            </a:r>
            <a:endParaRPr kumimoji="1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6690676" y="2027500"/>
            <a:ext cx="29178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</a:rPr>
              <a:t>2</a:t>
            </a:r>
            <a:endParaRPr kumimoji="1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852167" y="4808208"/>
            <a:ext cx="488063" cy="48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</a:rPr>
              <a:t>3</a:t>
            </a:r>
            <a:endParaRPr kumimoji="1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2874252" y="5114182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</a:rPr>
              <a:t>4</a:t>
            </a:r>
            <a:endParaRPr kumimoji="1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2086953" y="5415012"/>
            <a:ext cx="488063" cy="48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</a:rPr>
              <a:t>5</a:t>
            </a:r>
            <a:endParaRPr kumimoji="1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475656" y="5562588"/>
            <a:ext cx="430888" cy="42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</a:rPr>
              <a:t>6</a:t>
            </a:r>
            <a:endParaRPr kumimoji="1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95505" y="5382914"/>
            <a:ext cx="488063" cy="48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</a:rPr>
              <a:t>7</a:t>
            </a:r>
            <a:endParaRPr kumimoji="1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668344" y="262434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28" name="表 27"/>
          <p:cNvGraphicFramePr>
            <a:graphicFrameLocks noGrp="1"/>
          </p:cNvGraphicFramePr>
          <p:nvPr/>
        </p:nvGraphicFramePr>
        <p:xfrm>
          <a:off x="5508104" y="3254540"/>
          <a:ext cx="3468058" cy="3460288"/>
        </p:xfrm>
        <a:graphic>
          <a:graphicData uri="http://schemas.openxmlformats.org/drawingml/2006/table">
            <a:tbl>
              <a:tblPr/>
              <a:tblGrid>
                <a:gridCol w="2023033"/>
                <a:gridCol w="1445025"/>
              </a:tblGrid>
              <a:tr h="432536">
                <a:tc>
                  <a:txBody>
                    <a:bodyPr/>
                    <a:lstStyle/>
                    <a:p>
                      <a:pPr marL="64770" algn="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300" kern="100" dirty="0" smtClean="0">
                          <a:latin typeface="Times New Roman"/>
                          <a:ea typeface="ＭＳ 明朝"/>
                          <a:cs typeface="Times New Roman"/>
                        </a:rPr>
                        <a:t>那覇からの</a:t>
                      </a:r>
                      <a:endParaRPr lang="en-US" sz="23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37394" marR="1373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ja-JP" sz="2300" kern="100" dirty="0" smtClean="0">
                          <a:latin typeface="Times New Roman"/>
                          <a:ea typeface="ＭＳ 明朝"/>
                          <a:cs typeface="Times New Roman"/>
                        </a:rPr>
                        <a:t>距離</a:t>
                      </a:r>
                      <a:r>
                        <a:rPr lang="ja-JP" altLang="en-US" sz="2300" kern="100" baseline="0" dirty="0" smtClean="0">
                          <a:latin typeface="Times New Roman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2300" kern="100" dirty="0" smtClean="0">
                          <a:latin typeface="Times New Roman"/>
                          <a:ea typeface="ＭＳ 明朝"/>
                          <a:cs typeface="Times New Roman"/>
                        </a:rPr>
                        <a:t>km</a:t>
                      </a:r>
                      <a:endParaRPr lang="ja-JP" sz="21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37394" marR="1373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32536">
                <a:tc>
                  <a:txBody>
                    <a:bodyPr/>
                    <a:lstStyle/>
                    <a:p>
                      <a:pPr marL="64770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1 </a:t>
                      </a:r>
                      <a:r>
                        <a:rPr lang="ja-JP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名護</a:t>
                      </a:r>
                      <a:endParaRPr lang="ja-JP" sz="21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37394" marR="1373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52</a:t>
                      </a:r>
                      <a:endParaRPr lang="ja-JP" sz="21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37394" marR="1373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32536">
                <a:tc>
                  <a:txBody>
                    <a:bodyPr/>
                    <a:lstStyle/>
                    <a:p>
                      <a:pPr marL="64770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2 </a:t>
                      </a:r>
                      <a:r>
                        <a:rPr lang="ja-JP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粟国島</a:t>
                      </a:r>
                      <a:endParaRPr lang="ja-JP" sz="21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37394" marR="1373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61</a:t>
                      </a:r>
                      <a:endParaRPr lang="ja-JP" sz="21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37394" marR="1373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32536">
                <a:tc>
                  <a:txBody>
                    <a:bodyPr/>
                    <a:lstStyle/>
                    <a:p>
                      <a:pPr marL="64770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3 </a:t>
                      </a:r>
                      <a:r>
                        <a:rPr lang="ja-JP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宮古島</a:t>
                      </a:r>
                      <a:endParaRPr lang="ja-JP" sz="21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37394" marR="1373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287</a:t>
                      </a:r>
                      <a:endParaRPr lang="ja-JP" sz="21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37394" marR="1373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32536">
                <a:tc>
                  <a:txBody>
                    <a:bodyPr/>
                    <a:lstStyle/>
                    <a:p>
                      <a:pPr marL="64770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4 </a:t>
                      </a:r>
                      <a:r>
                        <a:rPr lang="ja-JP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多良間島</a:t>
                      </a:r>
                      <a:endParaRPr lang="ja-JP" sz="21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37394" marR="1373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345</a:t>
                      </a:r>
                      <a:endParaRPr lang="ja-JP" sz="21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37394" marR="1373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32536">
                <a:tc>
                  <a:txBody>
                    <a:bodyPr/>
                    <a:lstStyle/>
                    <a:p>
                      <a:pPr marL="64770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5 </a:t>
                      </a:r>
                      <a:r>
                        <a:rPr lang="ja-JP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石垣島</a:t>
                      </a:r>
                      <a:endParaRPr lang="ja-JP" sz="21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37394" marR="1373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411</a:t>
                      </a:r>
                      <a:endParaRPr lang="ja-JP" sz="21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37394" marR="1373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32536">
                <a:tc>
                  <a:txBody>
                    <a:bodyPr/>
                    <a:lstStyle/>
                    <a:p>
                      <a:pPr marL="64770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6 </a:t>
                      </a:r>
                      <a:r>
                        <a:rPr lang="ja-JP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西表島</a:t>
                      </a:r>
                      <a:endParaRPr lang="ja-JP" sz="21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37394" marR="1373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438</a:t>
                      </a:r>
                      <a:endParaRPr lang="ja-JP" sz="21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37394" marR="1373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32536">
                <a:tc>
                  <a:txBody>
                    <a:bodyPr/>
                    <a:lstStyle/>
                    <a:p>
                      <a:pPr marL="64770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7 </a:t>
                      </a:r>
                      <a:r>
                        <a:rPr lang="ja-JP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与那国島</a:t>
                      </a:r>
                      <a:endParaRPr lang="ja-JP" sz="21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37394" marR="1373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ＭＳ 明朝"/>
                          <a:cs typeface="Times New Roman"/>
                        </a:rPr>
                        <a:t>509</a:t>
                      </a:r>
                      <a:endParaRPr lang="ja-JP" sz="21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37394" marR="1373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395536" y="1484784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魚釣島　石垣島　</a:t>
            </a:r>
            <a:r>
              <a:rPr kumimoji="1" lang="en-US" altLang="ja-JP" dirty="0" smtClean="0"/>
              <a:t>170km</a:t>
            </a:r>
          </a:p>
          <a:p>
            <a:r>
              <a:rPr kumimoji="1" lang="ja-JP" altLang="en-US" dirty="0" smtClean="0"/>
              <a:t>　　　　　　台湾　　</a:t>
            </a:r>
            <a:r>
              <a:rPr kumimoji="1" lang="en-US" altLang="ja-JP" dirty="0" smtClean="0"/>
              <a:t>170km</a:t>
            </a:r>
          </a:p>
          <a:p>
            <a:r>
              <a:rPr lang="ja-JP" altLang="en-US" dirty="0" smtClean="0"/>
              <a:t>　　　　　　中国　　</a:t>
            </a:r>
            <a:r>
              <a:rPr lang="en-US" altLang="ja-JP" dirty="0" smtClean="0"/>
              <a:t>330km</a:t>
            </a:r>
          </a:p>
          <a:p>
            <a:r>
              <a:rPr kumimoji="1" lang="ja-JP" altLang="en-US" dirty="0" smtClean="0"/>
              <a:t>　　　　　　本島　　</a:t>
            </a:r>
            <a:r>
              <a:rPr kumimoji="1" lang="en-US" altLang="ja-JP" dirty="0" smtClean="0"/>
              <a:t>410km</a:t>
            </a:r>
          </a:p>
          <a:p>
            <a:pPr algn="r"/>
            <a:r>
              <a:rPr lang="ja-JP" altLang="ja-JP" sz="1200" dirty="0" smtClean="0"/>
              <a:t>第１１管区海上保安本部</a:t>
            </a:r>
            <a:endParaRPr kumimoji="1" lang="ja-JP" altLang="en-US" sz="1200" dirty="0"/>
          </a:p>
        </p:txBody>
      </p:sp>
      <p:sp>
        <p:nvSpPr>
          <p:cNvPr id="21" name="円/楕円 20"/>
          <p:cNvSpPr/>
          <p:nvPr/>
        </p:nvSpPr>
        <p:spPr>
          <a:xfrm>
            <a:off x="947217" y="3429000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JST</a:t>
            </a:r>
            <a:r>
              <a:rPr kumimoji="1" lang="ja-JP" altLang="en-US" dirty="0" err="1" smtClean="0"/>
              <a:t>への</a:t>
            </a:r>
            <a:r>
              <a:rPr kumimoji="1" lang="ja-JP" altLang="en-US" dirty="0" smtClean="0"/>
              <a:t>応募要件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新規</a:t>
            </a:r>
            <a:r>
              <a:rPr lang="ja-JP" altLang="en-US" sz="4000" dirty="0" smtClean="0"/>
              <a:t>テーマ</a:t>
            </a:r>
            <a:endParaRPr kumimoji="1" lang="en-US" altLang="ja-JP" sz="4000" dirty="0" smtClean="0"/>
          </a:p>
          <a:p>
            <a:r>
              <a:rPr lang="ja-JP" altLang="ja-JP" sz="4000" dirty="0" smtClean="0"/>
              <a:t>従来の企画・テーマとの改善点</a:t>
            </a:r>
            <a:endParaRPr lang="en-US" altLang="ja-JP" sz="4000" dirty="0" smtClean="0"/>
          </a:p>
          <a:p>
            <a:r>
              <a:rPr lang="ja-JP" altLang="en-US" sz="4000" dirty="0" smtClean="0"/>
              <a:t>地域での活動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テーマ・教材開発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6024" y="1600200"/>
            <a:ext cx="8748464" cy="452596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子ども達が興味を持ち、分かり易く理解できる</a:t>
            </a:r>
            <a:endParaRPr lang="en-US" altLang="ja-JP" dirty="0" smtClean="0"/>
          </a:p>
          <a:p>
            <a:r>
              <a:rPr lang="ja-JP" altLang="en-US" dirty="0" smtClean="0"/>
              <a:t>身近な材料を工夫して製作</a:t>
            </a:r>
            <a:endParaRPr lang="en-US" altLang="ja-JP" dirty="0" smtClean="0"/>
          </a:p>
          <a:p>
            <a:r>
              <a:rPr lang="ja-JP" altLang="en-US" dirty="0" smtClean="0"/>
              <a:t>市販教材キットの改造</a:t>
            </a:r>
            <a:endParaRPr lang="en-US" altLang="ja-JP" dirty="0" smtClean="0"/>
          </a:p>
          <a:p>
            <a:r>
              <a:rPr lang="ja-JP" altLang="en-US" dirty="0" smtClean="0"/>
              <a:t>結果の予想、結果をまとめるシートの作成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ja-JP" dirty="0" smtClean="0"/>
              <a:t>自由研究などに発展できる</a:t>
            </a:r>
            <a:r>
              <a:rPr lang="ja-JP" altLang="en-US" dirty="0" smtClean="0"/>
              <a:t>内容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　</a:t>
            </a:r>
            <a:r>
              <a:rPr lang="ja-JP" altLang="ja-JP" dirty="0" smtClean="0"/>
              <a:t>できるだけ印象に残るように配慮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技術支援室の取り組み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主担当者、副担当者</a:t>
            </a:r>
            <a:endParaRPr kumimoji="1" lang="en-US" altLang="ja-JP" sz="3600" dirty="0" smtClean="0"/>
          </a:p>
          <a:p>
            <a:pPr>
              <a:buNone/>
            </a:pPr>
            <a:r>
              <a:rPr lang="ja-JP" altLang="en-US" sz="3600" dirty="0" smtClean="0"/>
              <a:t>　　・企画の立案　テーマ開発・改善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講師</a:t>
            </a:r>
            <a:endParaRPr kumimoji="1" lang="en-US" altLang="ja-JP" sz="3600" dirty="0" smtClean="0"/>
          </a:p>
          <a:p>
            <a:pPr>
              <a:buNone/>
            </a:pPr>
            <a:r>
              <a:rPr kumimoji="1" lang="ja-JP" altLang="en-US" sz="3600" dirty="0" smtClean="0"/>
              <a:t>　　・実験担当　　・安全の確保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外部講師の招聘</a:t>
            </a:r>
            <a:endParaRPr lang="en-US" altLang="ja-JP" sz="3600" dirty="0" smtClean="0"/>
          </a:p>
          <a:p>
            <a:r>
              <a:rPr lang="ja-JP" altLang="en-US" sz="3600" dirty="0" smtClean="0"/>
              <a:t>教材開発</a:t>
            </a:r>
            <a:endParaRPr kumimoji="1" lang="en-US" altLang="ja-JP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実施テーマ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ja-JP" altLang="en-US" sz="2600" dirty="0" smtClean="0">
                <a:solidFill>
                  <a:srgbClr val="FF0000"/>
                </a:solidFill>
              </a:rPr>
              <a:t>科学教室</a:t>
            </a:r>
            <a:endParaRPr lang="en-US" altLang="ja-JP" sz="2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2600" dirty="0" smtClean="0"/>
              <a:t>・</a:t>
            </a:r>
            <a:r>
              <a:rPr lang="ja-JP" altLang="ja-JP" sz="2600" dirty="0" smtClean="0"/>
              <a:t>アロマキャンドルを作ろう</a:t>
            </a:r>
            <a:endParaRPr lang="en-US" altLang="ja-JP" sz="2600" dirty="0" smtClean="0"/>
          </a:p>
          <a:p>
            <a:pPr>
              <a:buNone/>
            </a:pPr>
            <a:r>
              <a:rPr lang="ja-JP" altLang="en-US" sz="2600" dirty="0" smtClean="0"/>
              <a:t>・</a:t>
            </a:r>
            <a:r>
              <a:rPr lang="ja-JP" altLang="ja-JP" sz="2600" dirty="0" smtClean="0"/>
              <a:t>体験！酸とアルカリの不思議</a:t>
            </a:r>
            <a:r>
              <a:rPr lang="en-US" altLang="ja-JP" sz="2600" dirty="0" smtClean="0"/>
              <a:t> </a:t>
            </a:r>
            <a:r>
              <a:rPr lang="ja-JP" altLang="en-US" sz="2600" dirty="0" smtClean="0"/>
              <a:t> 　・</a:t>
            </a:r>
            <a:r>
              <a:rPr lang="ja-JP" altLang="ja-JP" sz="2600" dirty="0" smtClean="0"/>
              <a:t>体験！極低温の世界</a:t>
            </a:r>
            <a:r>
              <a:rPr lang="ja-JP" altLang="en-US" sz="2600" dirty="0" smtClean="0"/>
              <a:t> </a:t>
            </a:r>
            <a:endParaRPr lang="ja-JP" altLang="ja-JP" sz="2600" dirty="0" smtClean="0"/>
          </a:p>
          <a:p>
            <a:pPr>
              <a:buNone/>
            </a:pPr>
            <a:r>
              <a:rPr lang="ja-JP" altLang="en-US" sz="2600" dirty="0" smtClean="0"/>
              <a:t>・</a:t>
            </a:r>
            <a:r>
              <a:rPr lang="ja-JP" altLang="ja-JP" sz="2600" dirty="0" smtClean="0"/>
              <a:t>君もエネルギー博士！</a:t>
            </a:r>
            <a:r>
              <a:rPr lang="ja-JP" altLang="en-US" sz="2600" dirty="0" smtClean="0"/>
              <a:t>　・</a:t>
            </a:r>
            <a:r>
              <a:rPr lang="ja-JP" altLang="ja-JP" sz="2600" dirty="0" smtClean="0"/>
              <a:t>体験！身の回りの科学</a:t>
            </a:r>
            <a:endParaRPr lang="en-US" altLang="ja-JP" sz="2600" dirty="0" smtClean="0"/>
          </a:p>
          <a:p>
            <a:pPr>
              <a:buNone/>
            </a:pPr>
            <a:r>
              <a:rPr lang="ja-JP" altLang="en-US" sz="2600" dirty="0" smtClean="0">
                <a:solidFill>
                  <a:srgbClr val="FF0000"/>
                </a:solidFill>
              </a:rPr>
              <a:t>自然観察</a:t>
            </a:r>
            <a:endParaRPr lang="en-US" altLang="ja-JP" sz="2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2600" dirty="0" smtClean="0"/>
              <a:t>・</a:t>
            </a:r>
            <a:r>
              <a:rPr lang="ja-JP" altLang="ja-JP" sz="2600" dirty="0" smtClean="0"/>
              <a:t>名護の海岸を探検しよう！</a:t>
            </a:r>
            <a:r>
              <a:rPr lang="ja-JP" altLang="en-US" sz="2600" dirty="0" smtClean="0"/>
              <a:t> ・</a:t>
            </a:r>
            <a:r>
              <a:rPr lang="ja-JP" altLang="ja-JP" sz="2600" dirty="0" smtClean="0"/>
              <a:t>名護の森林を探検しよう！</a:t>
            </a:r>
          </a:p>
          <a:p>
            <a:pPr>
              <a:buNone/>
            </a:pPr>
            <a:r>
              <a:rPr lang="ja-JP" altLang="en-US" sz="2600" dirty="0" smtClean="0"/>
              <a:t>・</a:t>
            </a:r>
            <a:r>
              <a:rPr lang="ja-JP" altLang="ja-JP" sz="2600" dirty="0" smtClean="0"/>
              <a:t>名護の海中を探検しよう！</a:t>
            </a:r>
            <a:r>
              <a:rPr lang="ja-JP" altLang="en-US" sz="2600" dirty="0" smtClean="0"/>
              <a:t>（講演会・写真展）</a:t>
            </a:r>
            <a:endParaRPr lang="en-US" altLang="ja-JP" sz="2600" dirty="0" smtClean="0"/>
          </a:p>
          <a:p>
            <a:pPr>
              <a:buNone/>
            </a:pPr>
            <a:r>
              <a:rPr lang="ja-JP" altLang="en-US" sz="2600" dirty="0" smtClean="0">
                <a:solidFill>
                  <a:srgbClr val="FF0000"/>
                </a:solidFill>
              </a:rPr>
              <a:t>電子工作</a:t>
            </a:r>
            <a:endParaRPr lang="en-US" altLang="ja-JP" sz="2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2600" dirty="0" smtClean="0"/>
              <a:t>・</a:t>
            </a:r>
            <a:r>
              <a:rPr lang="ja-JP" altLang="ja-JP" sz="2600" dirty="0" smtClean="0"/>
              <a:t>レトロ</a:t>
            </a:r>
            <a:r>
              <a:rPr lang="en-US" altLang="ja-JP" sz="2600" dirty="0" smtClean="0"/>
              <a:t>TV</a:t>
            </a:r>
            <a:r>
              <a:rPr lang="ja-JP" altLang="ja-JP" sz="2600" dirty="0" smtClean="0"/>
              <a:t>ゲームを</a:t>
            </a:r>
            <a:r>
              <a:rPr lang="ja-JP" altLang="en-US" sz="2600" dirty="0" smtClean="0"/>
              <a:t>作ろう　・</a:t>
            </a:r>
            <a:r>
              <a:rPr lang="ja-JP" altLang="ja-JP" sz="2600" dirty="0" smtClean="0"/>
              <a:t>クリスマスイルミネーションを</a:t>
            </a:r>
            <a:r>
              <a:rPr lang="ja-JP" altLang="en-US" sz="2600" dirty="0" smtClean="0"/>
              <a:t>作ろう</a:t>
            </a:r>
            <a:endParaRPr lang="en-US" altLang="ja-JP" sz="2600" dirty="0" smtClean="0"/>
          </a:p>
          <a:p>
            <a:pPr>
              <a:buNone/>
            </a:pPr>
            <a:r>
              <a:rPr lang="ja-JP" altLang="en-US" sz="2600" dirty="0" smtClean="0">
                <a:solidFill>
                  <a:srgbClr val="FF0000"/>
                </a:solidFill>
              </a:rPr>
              <a:t>研修会型人材育成</a:t>
            </a:r>
            <a:endParaRPr lang="en-US" altLang="ja-JP" sz="2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2800" dirty="0" smtClean="0"/>
              <a:t>・</a:t>
            </a:r>
            <a:r>
              <a:rPr lang="en-US" altLang="ja-JP" sz="2800" dirty="0" smtClean="0"/>
              <a:t>ICT</a:t>
            </a:r>
            <a:r>
              <a:rPr lang="ja-JP" altLang="ja-JP" sz="2600" dirty="0" smtClean="0"/>
              <a:t>技術普及のための人材育成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教材開発の一例</a:t>
            </a:r>
            <a:endParaRPr kumimoji="1" lang="ja-JP" altLang="en-US" dirty="0"/>
          </a:p>
        </p:txBody>
      </p:sp>
      <p:pic>
        <p:nvPicPr>
          <p:cNvPr id="9" name="図 8" descr="手回発電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412776"/>
            <a:ext cx="2736304" cy="1801847"/>
          </a:xfrm>
          <a:prstGeom prst="rect">
            <a:avLst/>
          </a:prstGeom>
        </p:spPr>
      </p:pic>
      <p:pic>
        <p:nvPicPr>
          <p:cNvPr id="8" name="図 7" descr="自転車発電機詳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437112"/>
            <a:ext cx="2685383" cy="2016224"/>
          </a:xfrm>
          <a:prstGeom prst="rect">
            <a:avLst/>
          </a:prstGeom>
        </p:spPr>
      </p:pic>
      <p:pic>
        <p:nvPicPr>
          <p:cNvPr id="5" name="図 4" descr="図４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24744"/>
            <a:ext cx="280779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323528" y="6341258"/>
            <a:ext cx="42484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ja-JP" sz="2000" dirty="0" smtClean="0"/>
              <a:t>自転車発電実験の様子</a:t>
            </a:r>
            <a:endParaRPr kumimoji="1" lang="ja-JP" altLang="en-US" sz="2000" dirty="0"/>
          </a:p>
        </p:txBody>
      </p:sp>
      <p:pic>
        <p:nvPicPr>
          <p:cNvPr id="10" name="図 9" descr="0822energ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3284984"/>
            <a:ext cx="3672408" cy="340102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292080" y="6309320"/>
            <a:ext cx="37079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手回し</a:t>
            </a:r>
            <a:r>
              <a:rPr lang="ja-JP" altLang="ja-JP" sz="2000" dirty="0" smtClean="0"/>
              <a:t>発電実験の様子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323</Words>
  <Application>Microsoft Office PowerPoint</Application>
  <PresentationFormat>画面に合わせる (4:3)</PresentationFormat>
  <Paragraphs>225</Paragraphs>
  <Slides>19</Slides>
  <Notes>19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テーマ</vt:lpstr>
      <vt:lpstr>沖縄高専の 離島地域への出前授業 の取り組み</vt:lpstr>
      <vt:lpstr>背景</vt:lpstr>
      <vt:lpstr>遠隔地の地域貢献への対応</vt:lpstr>
      <vt:lpstr>活動地域</vt:lpstr>
      <vt:lpstr>JSTへの応募要件</vt:lpstr>
      <vt:lpstr>テーマ・教材開発</vt:lpstr>
      <vt:lpstr>技術支援室の取り組み</vt:lpstr>
      <vt:lpstr>実施テーマ</vt:lpstr>
      <vt:lpstr>教材開発の一例</vt:lpstr>
      <vt:lpstr>活動の実施</vt:lpstr>
      <vt:lpstr>実施内容</vt:lpstr>
      <vt:lpstr>スライド 12</vt:lpstr>
      <vt:lpstr>スライド 13</vt:lpstr>
      <vt:lpstr>科学教室・工作教室</vt:lpstr>
      <vt:lpstr>スライド 15</vt:lpstr>
      <vt:lpstr>名護の身近な自然を探検しよう！</vt:lpstr>
      <vt:lpstr>離島におけるユビキタス技術普及のための人材育成</vt:lpstr>
      <vt:lpstr>まとめ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沖縄高専の 離島地域への出前授業 の取り組み</dc:title>
  <dc:creator>t_yara</dc:creator>
  <cp:lastModifiedBy>owner</cp:lastModifiedBy>
  <cp:revision>95</cp:revision>
  <dcterms:created xsi:type="dcterms:W3CDTF">2012-12-25T07:56:28Z</dcterms:created>
  <dcterms:modified xsi:type="dcterms:W3CDTF">2013-01-16T12:37:22Z</dcterms:modified>
</cp:coreProperties>
</file>