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6" r:id="rId4"/>
    <p:sldId id="259" r:id="rId5"/>
    <p:sldId id="261" r:id="rId6"/>
    <p:sldId id="272" r:id="rId7"/>
    <p:sldId id="263" r:id="rId8"/>
    <p:sldId id="260" r:id="rId9"/>
    <p:sldId id="268" r:id="rId10"/>
    <p:sldId id="265" r:id="rId11"/>
    <p:sldId id="269" r:id="rId12"/>
    <p:sldId id="270" r:id="rId13"/>
    <p:sldId id="273" r:id="rId14"/>
    <p:sldId id="271"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7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3950B-0BC3-477E-B16D-F14AF61AC8E6}" type="datetimeFigureOut">
              <a:rPr kumimoji="1" lang="ja-JP" altLang="en-US" smtClean="0"/>
              <a:t>2013/1/28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22D63-4A0A-40B1-B3A2-A51E9EC07552}" type="slidenum">
              <a:rPr kumimoji="1" lang="ja-JP" altLang="en-US" smtClean="0"/>
              <a:t>‹#›</a:t>
            </a:fld>
            <a:endParaRPr kumimoji="1" lang="ja-JP" altLang="en-US"/>
          </a:p>
        </p:txBody>
      </p:sp>
    </p:spTree>
    <p:extLst>
      <p:ext uri="{BB962C8B-B14F-4D97-AF65-F5344CB8AC3E}">
        <p14:creationId xmlns:p14="http://schemas.microsoft.com/office/powerpoint/2010/main" val="24487007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E22D63-4A0A-40B1-B3A2-A51E9EC07552}" type="slidenum">
              <a:rPr kumimoji="1" lang="ja-JP" altLang="en-US" smtClean="0"/>
              <a:t>4</a:t>
            </a:fld>
            <a:endParaRPr kumimoji="1" lang="ja-JP" altLang="en-US"/>
          </a:p>
        </p:txBody>
      </p:sp>
    </p:spTree>
    <p:extLst>
      <p:ext uri="{BB962C8B-B14F-4D97-AF65-F5344CB8AC3E}">
        <p14:creationId xmlns:p14="http://schemas.microsoft.com/office/powerpoint/2010/main" val="51876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E22D63-4A0A-40B1-B3A2-A51E9EC07552}" type="slidenum">
              <a:rPr kumimoji="1" lang="ja-JP" altLang="en-US" smtClean="0"/>
              <a:t>5</a:t>
            </a:fld>
            <a:endParaRPr kumimoji="1" lang="ja-JP" altLang="en-US"/>
          </a:p>
        </p:txBody>
      </p:sp>
    </p:spTree>
    <p:extLst>
      <p:ext uri="{BB962C8B-B14F-4D97-AF65-F5344CB8AC3E}">
        <p14:creationId xmlns:p14="http://schemas.microsoft.com/office/powerpoint/2010/main" val="51876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E22D63-4A0A-40B1-B3A2-A51E9EC07552}" type="slidenum">
              <a:rPr kumimoji="1" lang="ja-JP" altLang="en-US" smtClean="0"/>
              <a:t>7</a:t>
            </a:fld>
            <a:endParaRPr kumimoji="1" lang="ja-JP" altLang="en-US"/>
          </a:p>
        </p:txBody>
      </p:sp>
    </p:spTree>
    <p:extLst>
      <p:ext uri="{BB962C8B-B14F-4D97-AF65-F5344CB8AC3E}">
        <p14:creationId xmlns:p14="http://schemas.microsoft.com/office/powerpoint/2010/main" val="51876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E22D63-4A0A-40B1-B3A2-A51E9EC07552}" type="slidenum">
              <a:rPr kumimoji="1" lang="ja-JP" altLang="en-US" smtClean="0"/>
              <a:t>8</a:t>
            </a:fld>
            <a:endParaRPr kumimoji="1" lang="ja-JP" altLang="en-US"/>
          </a:p>
        </p:txBody>
      </p:sp>
    </p:spTree>
    <p:extLst>
      <p:ext uri="{BB962C8B-B14F-4D97-AF65-F5344CB8AC3E}">
        <p14:creationId xmlns:p14="http://schemas.microsoft.com/office/powerpoint/2010/main" val="51876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noTextEdit="1"/>
          </p:cNvSpPr>
          <p:nvPr>
            <p:ph type="sldImg"/>
          </p:nvPr>
        </p:nvSpPr>
        <p:spPr>
          <a:ln/>
        </p:spPr>
      </p:sp>
      <p:sp>
        <p:nvSpPr>
          <p:cNvPr id="19458" name="ノート プレースホルダー 2"/>
          <p:cNvSpPr>
            <a:spLocks noGrp="1"/>
          </p:cNvSpPr>
          <p:nvPr>
            <p:ph type="body" idx="1"/>
          </p:nvPr>
        </p:nvSpPr>
        <p:spPr>
          <a:noFill/>
        </p:spPr>
        <p:txBody>
          <a:bodyPr/>
          <a:lstStyle/>
          <a:p>
            <a:pPr eaLnBrk="1" hangingPunct="1"/>
            <a:endParaRPr lang="ja-JP" altLang="en-US" smtClean="0">
              <a:latin typeface="Arial" charset="0"/>
            </a:endParaRPr>
          </a:p>
        </p:txBody>
      </p:sp>
      <p:sp>
        <p:nvSpPr>
          <p:cNvPr id="19459" name="スライド番号プレースホルダー 3"/>
          <p:cNvSpPr>
            <a:spLocks noGrp="1"/>
          </p:cNvSpPr>
          <p:nvPr>
            <p:ph type="sldNum" sz="quarter" idx="5"/>
          </p:nvPr>
        </p:nvSpPr>
        <p:spPr>
          <a:noFill/>
          <a:ln>
            <a:miter lim="800000"/>
            <a:headEnd/>
            <a:tailEnd/>
          </a:ln>
        </p:spPr>
        <p:txBody>
          <a:bodyPr/>
          <a:lstStyle/>
          <a:p>
            <a:pPr defTabSz="910418" eaLnBrk="1" hangingPunct="1"/>
            <a:fld id="{096A6C0A-8A4E-4D13-A824-CEDA681DA677}" type="slidenum">
              <a:rPr kumimoji="1" lang="en-US" altLang="ja-JP" smtClean="0">
                <a:latin typeface="Arial" charset="0"/>
                <a:ea typeface="ＭＳ Ｐゴシック" charset="-128"/>
              </a:rPr>
              <a:pPr defTabSz="910418" eaLnBrk="1" hangingPunct="1"/>
              <a:t>9</a:t>
            </a:fld>
            <a:endParaRPr kumimoji="1" lang="en-US" altLang="ja-JP" smtClean="0">
              <a:latin typeface="Arial"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E22D63-4A0A-40B1-B3A2-A51E9EC07552}" type="slidenum">
              <a:rPr kumimoji="1" lang="ja-JP" altLang="en-US" smtClean="0"/>
              <a:t>10</a:t>
            </a:fld>
            <a:endParaRPr kumimoji="1" lang="ja-JP" altLang="en-US"/>
          </a:p>
        </p:txBody>
      </p:sp>
    </p:spTree>
    <p:extLst>
      <p:ext uri="{BB962C8B-B14F-4D97-AF65-F5344CB8AC3E}">
        <p14:creationId xmlns:p14="http://schemas.microsoft.com/office/powerpoint/2010/main" val="51876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224535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365001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187119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83299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252410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215233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100181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172420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306441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47832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441CBD-5CEB-4005-97BD-A0EBA80EC60F}" type="datetimeFigureOut">
              <a:rPr kumimoji="1" lang="ja-JP" altLang="en-US" smtClean="0"/>
              <a:t>2013/1/28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3354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1CBD-5CEB-4005-97BD-A0EBA80EC60F}" type="datetimeFigureOut">
              <a:rPr kumimoji="1" lang="ja-JP" altLang="en-US" smtClean="0"/>
              <a:t>2013/1/28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2C9A3-4B33-4271-9B8A-BA36458258A4}" type="slidenum">
              <a:rPr kumimoji="1" lang="ja-JP" altLang="en-US" smtClean="0"/>
              <a:t>‹#›</a:t>
            </a:fld>
            <a:endParaRPr kumimoji="1" lang="ja-JP" altLang="en-US"/>
          </a:p>
        </p:txBody>
      </p:sp>
    </p:spTree>
    <p:extLst>
      <p:ext uri="{BB962C8B-B14F-4D97-AF65-F5344CB8AC3E}">
        <p14:creationId xmlns:p14="http://schemas.microsoft.com/office/powerpoint/2010/main" val="1077770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lstStyle/>
          <a:p>
            <a:r>
              <a:rPr kumimoji="1" lang="ja-JP" altLang="en-US" dirty="0" smtClean="0"/>
              <a:t>技術部所属職員と非所属技術職員との連携構築</a:t>
            </a:r>
            <a:endParaRPr kumimoji="1" lang="ja-JP" altLang="en-US" dirty="0"/>
          </a:p>
        </p:txBody>
      </p:sp>
      <p:sp>
        <p:nvSpPr>
          <p:cNvPr id="3" name="サブタイトル 2"/>
          <p:cNvSpPr>
            <a:spLocks noGrp="1"/>
          </p:cNvSpPr>
          <p:nvPr>
            <p:ph type="subTitle" idx="1"/>
          </p:nvPr>
        </p:nvSpPr>
        <p:spPr>
          <a:xfrm>
            <a:off x="1365102" y="2564904"/>
            <a:ext cx="6400800" cy="1752600"/>
          </a:xfrm>
        </p:spPr>
        <p:txBody>
          <a:bodyPr>
            <a:normAutofit fontScale="70000" lnSpcReduction="20000"/>
          </a:bodyPr>
          <a:lstStyle/>
          <a:p>
            <a:r>
              <a:rPr kumimoji="1" lang="ja-JP" altLang="en-US" dirty="0" smtClean="0">
                <a:solidFill>
                  <a:schemeClr val="tx1"/>
                </a:solidFill>
              </a:rPr>
              <a:t>平成</a:t>
            </a:r>
            <a:r>
              <a:rPr kumimoji="1" lang="en-US" altLang="ja-JP" dirty="0" smtClean="0">
                <a:solidFill>
                  <a:schemeClr val="tx1"/>
                </a:solidFill>
              </a:rPr>
              <a:t>24</a:t>
            </a:r>
            <a:r>
              <a:rPr kumimoji="1" lang="ja-JP" altLang="en-US" dirty="0" smtClean="0">
                <a:solidFill>
                  <a:schemeClr val="tx1"/>
                </a:solidFill>
              </a:rPr>
              <a:t>年度ＫＥＫ技術職員シンポジウム</a:t>
            </a:r>
            <a:endParaRPr kumimoji="1" lang="en-US" altLang="ja-JP" dirty="0" smtClean="0">
              <a:solidFill>
                <a:schemeClr val="tx1"/>
              </a:solidFill>
            </a:endParaRPr>
          </a:p>
          <a:p>
            <a:endParaRPr kumimoji="1" lang="en-US" altLang="ja-JP" dirty="0" smtClean="0">
              <a:solidFill>
                <a:schemeClr val="tx1"/>
              </a:solidFill>
            </a:endParaRPr>
          </a:p>
          <a:p>
            <a:r>
              <a:rPr lang="ja-JP" altLang="en-US" dirty="0" smtClean="0">
                <a:solidFill>
                  <a:schemeClr val="tx1"/>
                </a:solidFill>
              </a:rPr>
              <a:t>平成</a:t>
            </a:r>
            <a:r>
              <a:rPr lang="en-US" altLang="ja-JP" dirty="0" smtClean="0">
                <a:solidFill>
                  <a:schemeClr val="tx1"/>
                </a:solidFill>
              </a:rPr>
              <a:t>25</a:t>
            </a:r>
            <a:r>
              <a:rPr lang="ja-JP" altLang="en-US" dirty="0" smtClean="0">
                <a:solidFill>
                  <a:schemeClr val="tx1"/>
                </a:solidFill>
              </a:rPr>
              <a:t>年</a:t>
            </a:r>
            <a:r>
              <a:rPr lang="en-US" altLang="ja-JP" dirty="0" smtClean="0">
                <a:solidFill>
                  <a:schemeClr val="tx1"/>
                </a:solidFill>
              </a:rPr>
              <a:t>1</a:t>
            </a:r>
            <a:r>
              <a:rPr lang="ja-JP" altLang="en-US" dirty="0" smtClean="0">
                <a:solidFill>
                  <a:schemeClr val="tx1"/>
                </a:solidFill>
              </a:rPr>
              <a:t>月</a:t>
            </a:r>
            <a:r>
              <a:rPr lang="en-US" altLang="ja-JP" dirty="0" smtClean="0">
                <a:solidFill>
                  <a:schemeClr val="tx1"/>
                </a:solidFill>
              </a:rPr>
              <a:t>17</a:t>
            </a:r>
            <a:r>
              <a:rPr lang="ja-JP" altLang="en-US" dirty="0" smtClean="0">
                <a:solidFill>
                  <a:schemeClr val="tx1"/>
                </a:solidFill>
              </a:rPr>
              <a:t>日</a:t>
            </a:r>
            <a:endParaRPr lang="en-US" altLang="ja-JP" dirty="0" smtClean="0">
              <a:solidFill>
                <a:schemeClr val="tx1"/>
              </a:solidFill>
            </a:endParaRPr>
          </a:p>
          <a:p>
            <a:r>
              <a:rPr lang="ja-JP" altLang="en-US" dirty="0" smtClean="0">
                <a:solidFill>
                  <a:schemeClr val="tx1"/>
                </a:solidFill>
              </a:rPr>
              <a:t>横浜</a:t>
            </a:r>
            <a:r>
              <a:rPr lang="ja-JP" altLang="en-US" dirty="0">
                <a:solidFill>
                  <a:schemeClr val="tx1"/>
                </a:solidFill>
              </a:rPr>
              <a:t>国立</a:t>
            </a:r>
            <a:r>
              <a:rPr lang="ja-JP" altLang="en-US" dirty="0" smtClean="0">
                <a:solidFill>
                  <a:schemeClr val="tx1"/>
                </a:solidFill>
              </a:rPr>
              <a:t>大学　安心・安全の科学研究教育センター</a:t>
            </a:r>
            <a:endParaRPr lang="en-US" altLang="ja-JP" dirty="0" smtClean="0">
              <a:solidFill>
                <a:schemeClr val="tx1"/>
              </a:solidFill>
            </a:endParaRPr>
          </a:p>
          <a:p>
            <a:r>
              <a:rPr kumimoji="1" lang="ja-JP" altLang="en-US" dirty="0" smtClean="0">
                <a:solidFill>
                  <a:schemeClr val="tx1"/>
                </a:solidFill>
              </a:rPr>
              <a:t>鈴木雄二</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kumimoji="1" lang="ja-JP" altLang="en-US" dirty="0">
              <a:solidFill>
                <a:schemeClr val="tx1"/>
              </a:solidFill>
            </a:endParaRPr>
          </a:p>
        </p:txBody>
      </p:sp>
      <p:sp>
        <p:nvSpPr>
          <p:cNvPr id="4" name="サブタイトル 2"/>
          <p:cNvSpPr txBox="1">
            <a:spLocks/>
          </p:cNvSpPr>
          <p:nvPr/>
        </p:nvSpPr>
        <p:spPr>
          <a:xfrm>
            <a:off x="1384984" y="4869160"/>
            <a:ext cx="64008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dirty="0" smtClean="0">
                <a:solidFill>
                  <a:schemeClr val="tx1"/>
                </a:solidFill>
              </a:rPr>
              <a:t>【</a:t>
            </a:r>
            <a:r>
              <a:rPr lang="ja-JP" altLang="en-US" dirty="0" smtClean="0">
                <a:solidFill>
                  <a:schemeClr val="tx1"/>
                </a:solidFill>
              </a:rPr>
              <a:t>発表内容</a:t>
            </a:r>
            <a:r>
              <a:rPr lang="en-US" altLang="ja-JP" dirty="0" smtClean="0">
                <a:solidFill>
                  <a:schemeClr val="tx1"/>
                </a:solidFill>
              </a:rPr>
              <a:t>】</a:t>
            </a:r>
          </a:p>
          <a:p>
            <a:r>
              <a:rPr lang="ja-JP" altLang="en-US" dirty="0" smtClean="0">
                <a:solidFill>
                  <a:schemeClr val="tx1"/>
                </a:solidFill>
              </a:rPr>
              <a:t>横浜国大の研究・教育組織</a:t>
            </a:r>
            <a:endParaRPr lang="en-US" altLang="ja-JP" dirty="0" smtClean="0">
              <a:solidFill>
                <a:schemeClr val="tx1"/>
              </a:solidFill>
            </a:endParaRPr>
          </a:p>
          <a:p>
            <a:r>
              <a:rPr lang="ja-JP" altLang="en-US" dirty="0" smtClean="0">
                <a:solidFill>
                  <a:schemeClr val="tx1"/>
                </a:solidFill>
              </a:rPr>
              <a:t>安心・安全センターの概要</a:t>
            </a:r>
            <a:endParaRPr lang="en-US" altLang="ja-JP" dirty="0" smtClean="0">
              <a:solidFill>
                <a:schemeClr val="tx1"/>
              </a:solidFill>
            </a:endParaRPr>
          </a:p>
          <a:p>
            <a:r>
              <a:rPr lang="ja-JP" altLang="en-US" dirty="0">
                <a:solidFill>
                  <a:schemeClr val="tx1"/>
                </a:solidFill>
              </a:rPr>
              <a:t>技術</a:t>
            </a:r>
            <a:r>
              <a:rPr lang="ja-JP" altLang="en-US" dirty="0" smtClean="0">
                <a:solidFill>
                  <a:schemeClr val="tx1"/>
                </a:solidFill>
              </a:rPr>
              <a:t>職員の職務</a:t>
            </a:r>
            <a:endParaRPr lang="en-US" altLang="ja-JP" dirty="0" smtClean="0">
              <a:solidFill>
                <a:schemeClr val="tx1"/>
              </a:solidFill>
            </a:endParaRPr>
          </a:p>
          <a:p>
            <a:r>
              <a:rPr lang="ja-JP" altLang="en-US" dirty="0" smtClean="0">
                <a:solidFill>
                  <a:schemeClr val="tx1"/>
                </a:solidFill>
              </a:rPr>
              <a:t>技術部職員との連携と人材育成</a:t>
            </a:r>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ja-JP" altLang="en-US" dirty="0">
              <a:solidFill>
                <a:schemeClr val="tx1"/>
              </a:solidFill>
            </a:endParaRPr>
          </a:p>
        </p:txBody>
      </p:sp>
    </p:spTree>
    <p:extLst>
      <p:ext uri="{BB962C8B-B14F-4D97-AF65-F5344CB8AC3E}">
        <p14:creationId xmlns:p14="http://schemas.microsoft.com/office/powerpoint/2010/main" val="1851602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988"/>
            <a:ext cx="8229600" cy="1143000"/>
          </a:xfrm>
        </p:spPr>
        <p:txBody>
          <a:bodyPr>
            <a:normAutofit/>
          </a:bodyPr>
          <a:lstStyle/>
          <a:p>
            <a:r>
              <a:rPr kumimoji="1" lang="ja-JP" altLang="en-US" dirty="0" smtClean="0"/>
              <a:t>技術部職員との連携</a:t>
            </a:r>
            <a:endParaRPr kumimoji="1" lang="ja-JP" altLang="en-US" dirty="0"/>
          </a:p>
        </p:txBody>
      </p:sp>
      <p:sp>
        <p:nvSpPr>
          <p:cNvPr id="3" name="コンテンツ プレースホルダー 2"/>
          <p:cNvSpPr>
            <a:spLocks noGrp="1"/>
          </p:cNvSpPr>
          <p:nvPr>
            <p:ph idx="1"/>
          </p:nvPr>
        </p:nvSpPr>
        <p:spPr>
          <a:xfrm>
            <a:off x="107504" y="980728"/>
            <a:ext cx="8928992" cy="5400599"/>
          </a:xfrm>
        </p:spPr>
        <p:txBody>
          <a:bodyPr>
            <a:normAutofit fontScale="55000" lnSpcReduction="20000"/>
          </a:bodyPr>
          <a:lstStyle/>
          <a:p>
            <a:pPr marL="0" indent="0">
              <a:buNone/>
            </a:pPr>
            <a:endParaRPr lang="ja-JP" altLang="ja-JP" dirty="0"/>
          </a:p>
          <a:p>
            <a:r>
              <a:rPr lang="ja-JP" altLang="en-US" dirty="0" smtClean="0"/>
              <a:t>危機管理ＷＧ（災害対策改良、全学レベル各種訓練、マニュアル改良）</a:t>
            </a:r>
            <a:endParaRPr lang="en-US" altLang="ja-JP" dirty="0" smtClean="0"/>
          </a:p>
          <a:p>
            <a:endParaRPr lang="ja-JP" altLang="ja-JP" dirty="0" smtClean="0"/>
          </a:p>
          <a:p>
            <a:r>
              <a:rPr lang="ja-JP" altLang="en-US" dirty="0" smtClean="0"/>
              <a:t>労働安全衛生管理（安全衛生委員会、マネジメント部会、リスクアセスメント実施、事故調査、部局避難訓練）</a:t>
            </a:r>
            <a:endParaRPr lang="en-US" altLang="ja-JP" dirty="0" smtClean="0"/>
          </a:p>
          <a:p>
            <a:pPr marL="0" indent="0">
              <a:buNone/>
            </a:pPr>
            <a:endParaRPr lang="ja-JP" altLang="ja-JP" dirty="0" smtClean="0"/>
          </a:p>
          <a:p>
            <a:r>
              <a:rPr lang="ja-JP" altLang="en-US" dirty="0" smtClean="0"/>
              <a:t>学内外職員研修</a:t>
            </a:r>
            <a:endParaRPr lang="en-US" altLang="ja-JP" dirty="0" smtClean="0"/>
          </a:p>
          <a:p>
            <a:pPr marL="0" indent="0">
              <a:buNone/>
            </a:pPr>
            <a:r>
              <a:rPr lang="ja-JP" altLang="en-US" dirty="0" smtClean="0"/>
              <a:t>　</a:t>
            </a:r>
            <a:r>
              <a:rPr lang="en-US" altLang="ja-JP" dirty="0" smtClean="0"/>
              <a:t>-- </a:t>
            </a:r>
            <a:r>
              <a:rPr lang="ja-JP" altLang="en-US" dirty="0" smtClean="0"/>
              <a:t>学びのひろば（情報の共有化）</a:t>
            </a:r>
            <a:endParaRPr lang="en-US" altLang="ja-JP" dirty="0" smtClean="0"/>
          </a:p>
          <a:p>
            <a:pPr marL="0" indent="0">
              <a:buNone/>
            </a:pPr>
            <a:r>
              <a:rPr lang="ja-JP" altLang="en-US" dirty="0"/>
              <a:t>　</a:t>
            </a:r>
            <a:r>
              <a:rPr lang="en-US" altLang="ja-JP" dirty="0" smtClean="0"/>
              <a:t>-- </a:t>
            </a:r>
            <a:r>
              <a:rPr lang="ja-JP" altLang="en-US" dirty="0" smtClean="0"/>
              <a:t>ＳＤ研鑽研修（防災力向上研究会）</a:t>
            </a:r>
            <a:endParaRPr lang="en-US" altLang="ja-JP" dirty="0" smtClean="0"/>
          </a:p>
          <a:p>
            <a:pPr marL="0" indent="0">
              <a:buNone/>
            </a:pPr>
            <a:r>
              <a:rPr lang="ja-JP" altLang="en-US" dirty="0" smtClean="0"/>
              <a:t>　</a:t>
            </a:r>
            <a:r>
              <a:rPr lang="en-US" altLang="ja-JP" dirty="0" smtClean="0"/>
              <a:t>-- </a:t>
            </a:r>
            <a:r>
              <a:rPr lang="ja-JP" altLang="en-US" dirty="0" smtClean="0"/>
              <a:t>化学ワークショップ（近隣大学と連携。企画、講師依頼があり協力した。）</a:t>
            </a:r>
            <a:endParaRPr lang="en-US" altLang="ja-JP" dirty="0" smtClean="0"/>
          </a:p>
          <a:p>
            <a:pPr marL="0" indent="0">
              <a:buNone/>
            </a:pPr>
            <a:endParaRPr lang="ja-JP" altLang="ja-JP" dirty="0"/>
          </a:p>
          <a:p>
            <a:r>
              <a:rPr lang="ja-JP" altLang="en-US" dirty="0" smtClean="0"/>
              <a:t>奨励研究、厚生労働科研費（災害分析、安全教育改良）</a:t>
            </a:r>
            <a:endParaRPr lang="en-US" altLang="ja-JP" dirty="0" smtClean="0"/>
          </a:p>
          <a:p>
            <a:endParaRPr lang="en-US" altLang="ja-JP" dirty="0" smtClean="0"/>
          </a:p>
          <a:p>
            <a:r>
              <a:rPr lang="ja-JP" altLang="en-US" dirty="0" smtClean="0"/>
              <a:t>技術職員組織再構築に関する検討（人事労務課長の検討に協力。全学的な技術職員組織として業務拡充と待遇改善について。）</a:t>
            </a:r>
            <a:endParaRPr lang="en-US" altLang="ja-JP" dirty="0" smtClean="0"/>
          </a:p>
          <a:p>
            <a:endParaRPr lang="en-US" altLang="ja-JP" dirty="0"/>
          </a:p>
          <a:p>
            <a:r>
              <a:rPr lang="ja-JP" altLang="en-US" dirty="0" smtClean="0"/>
              <a:t>成果の発表（共著者として。実験実習研究会、機器・分析研究会、学会等。）</a:t>
            </a:r>
            <a:endParaRPr lang="en-US" altLang="ja-JP" dirty="0" smtClean="0"/>
          </a:p>
          <a:p>
            <a:endParaRPr lang="en-US" altLang="ja-JP" dirty="0"/>
          </a:p>
          <a:p>
            <a:r>
              <a:rPr lang="ja-JP" altLang="en-US" dirty="0" smtClean="0"/>
              <a:t>大学院演習科目指導支援　「ＰＢＬによるリスクアセスメント」　（他機関の技術職員と連携）</a:t>
            </a:r>
            <a:endParaRPr lang="ja-JP" altLang="ja-JP" dirty="0"/>
          </a:p>
        </p:txBody>
      </p:sp>
    </p:spTree>
    <p:extLst>
      <p:ext uri="{BB962C8B-B14F-4D97-AF65-F5344CB8AC3E}">
        <p14:creationId xmlns:p14="http://schemas.microsoft.com/office/powerpoint/2010/main" val="665599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技術職員組織の役割について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所属センターおよび大学運営における取り組み内容の拡充のためには組織横断的な技術職員の連携が効果的である。</a:t>
            </a:r>
            <a:endParaRPr lang="en-US" altLang="ja-JP" dirty="0"/>
          </a:p>
          <a:p>
            <a:endParaRPr kumimoji="1" lang="en-US" altLang="ja-JP" dirty="0" smtClean="0"/>
          </a:p>
          <a:p>
            <a:r>
              <a:rPr lang="ja-JP" altLang="en-US" dirty="0"/>
              <a:t>技術</a:t>
            </a:r>
            <a:r>
              <a:rPr lang="ja-JP" altLang="en-US" dirty="0" smtClean="0"/>
              <a:t>職員組織の設置以前は個別の研究室への貢献が重要であった。現在はそこに集中するだけよりも、大学運営関連業務や各方面への貢献が求められる傾向にある。</a:t>
            </a:r>
            <a:endParaRPr lang="en-US" altLang="ja-JP" dirty="0" smtClean="0"/>
          </a:p>
          <a:p>
            <a:pPr marL="0" indent="0">
              <a:buNone/>
            </a:pPr>
            <a:endParaRPr lang="en-US" altLang="ja-JP" dirty="0" smtClean="0"/>
          </a:p>
          <a:p>
            <a:r>
              <a:rPr lang="ja-JP" altLang="en-US" dirty="0" smtClean="0"/>
              <a:t>仮に、組織がなく、特定の研究室要員であれば、技術</a:t>
            </a:r>
            <a:r>
              <a:rPr lang="ja-JP" altLang="en-US" dirty="0"/>
              <a:t>職員相互の連携を</a:t>
            </a:r>
            <a:r>
              <a:rPr lang="ja-JP" altLang="en-US" dirty="0" smtClean="0"/>
              <a:t>とることは</a:t>
            </a:r>
            <a:r>
              <a:rPr lang="ja-JP" altLang="en-US" dirty="0"/>
              <a:t>困難</a:t>
            </a:r>
            <a:r>
              <a:rPr lang="ja-JP" altLang="en-US" dirty="0" smtClean="0"/>
              <a:t>である</a:t>
            </a:r>
            <a:r>
              <a:rPr lang="ja-JP" altLang="en-US" dirty="0"/>
              <a:t>。</a:t>
            </a:r>
            <a:endParaRPr lang="en-US" altLang="ja-JP" dirty="0" smtClean="0"/>
          </a:p>
          <a:p>
            <a:endParaRPr kumimoji="1" lang="en-US" altLang="ja-JP" dirty="0"/>
          </a:p>
        </p:txBody>
      </p:sp>
    </p:spTree>
    <p:extLst>
      <p:ext uri="{BB962C8B-B14F-4D97-AF65-F5344CB8AC3E}">
        <p14:creationId xmlns:p14="http://schemas.microsoft.com/office/powerpoint/2010/main" val="1037334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341"/>
            <a:ext cx="8229600" cy="1143000"/>
          </a:xfrm>
        </p:spPr>
        <p:txBody>
          <a:bodyPr/>
          <a:lstStyle/>
          <a:p>
            <a:r>
              <a:rPr lang="ja-JP" altLang="en-US" dirty="0" smtClean="0"/>
              <a:t>職員人材育成について</a:t>
            </a:r>
            <a:endParaRPr kumimoji="1" lang="ja-JP" altLang="en-US" dirty="0"/>
          </a:p>
        </p:txBody>
      </p:sp>
      <p:sp>
        <p:nvSpPr>
          <p:cNvPr id="3" name="コンテンツ プレースホルダー 2"/>
          <p:cNvSpPr>
            <a:spLocks noGrp="1"/>
          </p:cNvSpPr>
          <p:nvPr>
            <p:ph idx="1"/>
          </p:nvPr>
        </p:nvSpPr>
        <p:spPr>
          <a:xfrm>
            <a:off x="179512" y="1196752"/>
            <a:ext cx="8686800" cy="5832648"/>
          </a:xfrm>
        </p:spPr>
        <p:txBody>
          <a:bodyPr>
            <a:normAutofit fontScale="70000" lnSpcReduction="20000"/>
          </a:bodyPr>
          <a:lstStyle/>
          <a:p>
            <a:pPr marL="0" indent="0">
              <a:buNone/>
            </a:pPr>
            <a:r>
              <a:rPr kumimoji="1" lang="ja-JP" altLang="en-US" dirty="0" smtClean="0"/>
              <a:t>安心センターでは、学内外の人材育成セミナー受講等により職員の素養向上を図っている。</a:t>
            </a:r>
            <a:endParaRPr kumimoji="1" lang="en-US" altLang="ja-JP" dirty="0" smtClean="0"/>
          </a:p>
          <a:p>
            <a:pPr marL="0" indent="0">
              <a:buNone/>
            </a:pPr>
            <a:endParaRPr lang="en-US" altLang="ja-JP" dirty="0" smtClean="0"/>
          </a:p>
          <a:p>
            <a:pPr marL="0" indent="0">
              <a:buNone/>
            </a:pPr>
            <a:r>
              <a:rPr lang="ja-JP" altLang="en-US" dirty="0" smtClean="0"/>
              <a:t>例：</a:t>
            </a:r>
            <a:endParaRPr lang="en-US" altLang="ja-JP" dirty="0" smtClean="0"/>
          </a:p>
          <a:p>
            <a:pPr marL="0" indent="0">
              <a:buNone/>
            </a:pPr>
            <a:r>
              <a:rPr lang="ja-JP" altLang="en-US" dirty="0" smtClean="0"/>
              <a:t>・神奈川県立産業技術短期大学校人材育成支援センター（中堅社員の資質向上研修、研修企画担当者研修、メンタルヘルス関連研修）</a:t>
            </a:r>
            <a:endParaRPr lang="en-US" altLang="ja-JP" dirty="0" smtClean="0"/>
          </a:p>
          <a:p>
            <a:pPr marL="0" indent="0">
              <a:buNone/>
            </a:pPr>
            <a:endParaRPr kumimoji="1" lang="en-US" altLang="ja-JP" dirty="0" smtClean="0"/>
          </a:p>
          <a:p>
            <a:pPr marL="0" indent="0">
              <a:buNone/>
            </a:pPr>
            <a:r>
              <a:rPr kumimoji="1" lang="ja-JP" altLang="en-US" dirty="0" smtClean="0"/>
              <a:t>・</a:t>
            </a:r>
            <a:r>
              <a:rPr kumimoji="1" lang="en-US" altLang="ja-JP" dirty="0" smtClean="0"/>
              <a:t>IBM</a:t>
            </a:r>
            <a:r>
              <a:rPr kumimoji="1" lang="ja-JP" altLang="en-US" dirty="0" smtClean="0"/>
              <a:t>・ゆうがく（交流分析入門）</a:t>
            </a:r>
            <a:endParaRPr kumimoji="1" lang="en-US" altLang="ja-JP" dirty="0" smtClean="0"/>
          </a:p>
          <a:p>
            <a:pPr marL="0" indent="0">
              <a:buNone/>
            </a:pPr>
            <a:endParaRPr lang="en-US" altLang="ja-JP" dirty="0"/>
          </a:p>
          <a:p>
            <a:pPr marL="0" indent="0">
              <a:buNone/>
            </a:pPr>
            <a:r>
              <a:rPr kumimoji="1" lang="ja-JP" altLang="en-US" dirty="0" smtClean="0"/>
              <a:t>・京都大学（</a:t>
            </a:r>
            <a:r>
              <a:rPr kumimoji="1" lang="en-US" altLang="ja-JP" dirty="0" smtClean="0"/>
              <a:t>BFD</a:t>
            </a:r>
            <a:r>
              <a:rPr kumimoji="1" lang="ja-JP" altLang="en-US" dirty="0" smtClean="0"/>
              <a:t>（ビジネスフローダイヤグラム）研修）</a:t>
            </a:r>
            <a:endParaRPr kumimoji="1" lang="en-US" altLang="ja-JP" dirty="0" smtClean="0"/>
          </a:p>
          <a:p>
            <a:pPr marL="0" indent="0">
              <a:buNone/>
            </a:pPr>
            <a:endParaRPr kumimoji="1" lang="en-US" altLang="ja-JP" dirty="0" smtClean="0"/>
          </a:p>
          <a:p>
            <a:pPr marL="0" indent="0">
              <a:buNone/>
            </a:pPr>
            <a:r>
              <a:rPr kumimoji="1" lang="ja-JP" altLang="en-US" dirty="0" smtClean="0"/>
              <a:t>・横浜国大・学びのひろば（職務の情報共有化、事務組織力向上）</a:t>
            </a:r>
            <a:endParaRPr kumimoji="1" lang="en-US" altLang="ja-JP" dirty="0" smtClean="0"/>
          </a:p>
          <a:p>
            <a:pPr marL="0" indent="0">
              <a:buNone/>
            </a:pPr>
            <a:endParaRPr lang="en-US" altLang="ja-JP" dirty="0"/>
          </a:p>
          <a:p>
            <a:pPr marL="0" indent="0">
              <a:buNone/>
            </a:pPr>
            <a:r>
              <a:rPr kumimoji="1" lang="ja-JP" altLang="en-US" dirty="0" smtClean="0"/>
              <a:t>・横浜国大・職員ＳＤ研鑽支援制度（防災力向上研究会）</a:t>
            </a:r>
            <a:endParaRPr kumimoji="1" lang="en-US" altLang="ja-JP" dirty="0" smtClean="0"/>
          </a:p>
          <a:p>
            <a:pPr marL="0" indent="0">
              <a:buNone/>
            </a:pPr>
            <a:endParaRPr lang="en-US" altLang="ja-JP" dirty="0" smtClean="0"/>
          </a:p>
          <a:p>
            <a:pPr marL="0" indent="0">
              <a:buNone/>
            </a:pPr>
            <a:r>
              <a:rPr lang="ja-JP" altLang="en-US" dirty="0" smtClean="0"/>
              <a:t>・放送大学単科受講（</a:t>
            </a:r>
            <a:r>
              <a:rPr lang="ja-JP" altLang="en-US" dirty="0" smtClean="0"/>
              <a:t>保健、健康</a:t>
            </a:r>
            <a:r>
              <a:rPr lang="ja-JP" altLang="en-US" dirty="0" smtClean="0"/>
              <a:t>、教育学など）</a:t>
            </a:r>
            <a:endParaRPr kumimoji="1" lang="ja-JP" altLang="en-US" dirty="0"/>
          </a:p>
        </p:txBody>
      </p:sp>
    </p:spTree>
    <p:extLst>
      <p:ext uri="{BB962C8B-B14F-4D97-AF65-F5344CB8AC3E}">
        <p14:creationId xmlns:p14="http://schemas.microsoft.com/office/powerpoint/2010/main" val="1931966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61748" y="337196"/>
            <a:ext cx="6470041" cy="6494085"/>
          </a:xfrm>
          <a:prstGeom prst="rect">
            <a:avLst/>
          </a:prstGeom>
          <a:noFill/>
          <a:ln>
            <a:solidFill>
              <a:schemeClr val="accent1"/>
            </a:solidFill>
          </a:ln>
        </p:spPr>
        <p:txBody>
          <a:bodyPr wrap="none" rtlCol="0">
            <a:spAutoFit/>
          </a:bodyPr>
          <a:lstStyle/>
          <a:p>
            <a:r>
              <a:rPr lang="ja-JP" altLang="ja-JP" sz="1200" dirty="0"/>
              <a:t>大学等環境安全協議会　実務者連絡会労働安全衛生部門企画　第</a:t>
            </a:r>
            <a:r>
              <a:rPr lang="en-US" altLang="ja-JP" sz="1200" dirty="0"/>
              <a:t>5</a:t>
            </a:r>
            <a:r>
              <a:rPr lang="ja-JP" altLang="ja-JP" sz="1200" dirty="0"/>
              <a:t>回実務者連絡会技術研修会</a:t>
            </a:r>
          </a:p>
          <a:p>
            <a:r>
              <a:rPr lang="ja-JP" altLang="ja-JP" sz="1600" b="1" dirty="0"/>
              <a:t>「巨大地震に備える大学の安全管理」</a:t>
            </a:r>
          </a:p>
          <a:p>
            <a:r>
              <a:rPr lang="en-US" altLang="ja-JP" sz="1200" dirty="0"/>
              <a:t> </a:t>
            </a:r>
            <a:endParaRPr lang="ja-JP" altLang="ja-JP" sz="1200" dirty="0"/>
          </a:p>
          <a:p>
            <a:r>
              <a:rPr lang="ja-JP" altLang="ja-JP" sz="1000" dirty="0"/>
              <a:t>開催</a:t>
            </a:r>
            <a:r>
              <a:rPr lang="ja-JP" altLang="ja-JP" sz="1000" dirty="0" smtClean="0"/>
              <a:t>日</a:t>
            </a:r>
            <a:r>
              <a:rPr lang="ja-JP" altLang="en-US" sz="1000" dirty="0"/>
              <a:t>　</a:t>
            </a:r>
            <a:r>
              <a:rPr lang="ja-JP" altLang="ja-JP" sz="1000" dirty="0" smtClean="0"/>
              <a:t>平成</a:t>
            </a:r>
            <a:r>
              <a:rPr lang="ja-JP" altLang="ja-JP" sz="1000" dirty="0"/>
              <a:t>２５年３月８日（金）　１３：００～１７：３０</a:t>
            </a:r>
          </a:p>
          <a:p>
            <a:r>
              <a:rPr lang="ja-JP" altLang="ja-JP" sz="1000" dirty="0" smtClean="0"/>
              <a:t>主催</a:t>
            </a:r>
            <a:r>
              <a:rPr lang="ja-JP" altLang="en-US" sz="1000" dirty="0"/>
              <a:t>　</a:t>
            </a:r>
            <a:r>
              <a:rPr lang="ja-JP" altLang="ja-JP" sz="1000" dirty="0" smtClean="0"/>
              <a:t>大学</a:t>
            </a:r>
            <a:r>
              <a:rPr lang="ja-JP" altLang="ja-JP" sz="1000" dirty="0"/>
              <a:t>等環境安全協議会実務者</a:t>
            </a:r>
            <a:r>
              <a:rPr lang="ja-JP" altLang="ja-JP" sz="1000" dirty="0" smtClean="0"/>
              <a:t>連絡会</a:t>
            </a:r>
            <a:r>
              <a:rPr lang="ja-JP" altLang="en-US" sz="1000" dirty="0" smtClean="0"/>
              <a:t>　</a:t>
            </a:r>
            <a:r>
              <a:rPr lang="ja-JP" altLang="ja-JP" sz="1000" dirty="0" smtClean="0"/>
              <a:t>共催</a:t>
            </a:r>
            <a:r>
              <a:rPr lang="ja-JP" altLang="en-US" sz="1000" dirty="0" smtClean="0"/>
              <a:t>　</a:t>
            </a:r>
            <a:r>
              <a:rPr lang="ja-JP" altLang="ja-JP" sz="1000" dirty="0" smtClean="0"/>
              <a:t>豊橋技術</a:t>
            </a:r>
            <a:r>
              <a:rPr lang="ja-JP" altLang="ja-JP" sz="1000" dirty="0"/>
              <a:t>科学大学</a:t>
            </a:r>
          </a:p>
          <a:p>
            <a:r>
              <a:rPr lang="ja-JP" altLang="ja-JP" sz="1000" dirty="0" smtClean="0"/>
              <a:t>会場</a:t>
            </a:r>
            <a:r>
              <a:rPr lang="ja-JP" altLang="en-US" sz="1000" dirty="0" smtClean="0"/>
              <a:t>　</a:t>
            </a:r>
            <a:r>
              <a:rPr lang="ja-JP" altLang="ja-JP" sz="1000" dirty="0" smtClean="0"/>
              <a:t>豊橋</a:t>
            </a:r>
            <a:r>
              <a:rPr lang="ja-JP" altLang="ja-JP" sz="1000" dirty="0"/>
              <a:t>技術科学大学国際交流センター</a:t>
            </a:r>
            <a:r>
              <a:rPr lang="ja-JP" altLang="ja-JP" sz="1000" dirty="0" smtClean="0"/>
              <a:t>１０５号室対象</a:t>
            </a:r>
            <a:r>
              <a:rPr lang="ja-JP" altLang="ja-JP" sz="1000" dirty="0"/>
              <a:t>　大学等環境安全協議会会員　</a:t>
            </a:r>
          </a:p>
          <a:p>
            <a:r>
              <a:rPr lang="ja-JP" altLang="ja-JP" sz="1000" dirty="0"/>
              <a:t>参加無料</a:t>
            </a:r>
          </a:p>
          <a:p>
            <a:r>
              <a:rPr lang="en-US" altLang="ja-JP" sz="1200" dirty="0"/>
              <a:t> </a:t>
            </a:r>
            <a:endParaRPr lang="ja-JP" altLang="ja-JP" sz="1200" dirty="0"/>
          </a:p>
          <a:p>
            <a:pPr lvl="0"/>
            <a:r>
              <a:rPr lang="ja-JP" altLang="ja-JP" sz="1200" dirty="0"/>
              <a:t>プログラム</a:t>
            </a:r>
          </a:p>
          <a:p>
            <a:r>
              <a:rPr lang="ja-JP" altLang="ja-JP" sz="1200" dirty="0" smtClean="0"/>
              <a:t>開催</a:t>
            </a:r>
            <a:r>
              <a:rPr lang="ja-JP" altLang="ja-JP" sz="1200" dirty="0"/>
              <a:t>の挨拶（</a:t>
            </a:r>
            <a:r>
              <a:rPr lang="en-US" altLang="ja-JP" sz="1200" dirty="0"/>
              <a:t>13:00</a:t>
            </a:r>
            <a:r>
              <a:rPr lang="ja-JP" altLang="ja-JP" sz="1200" dirty="0"/>
              <a:t>～</a:t>
            </a:r>
            <a:r>
              <a:rPr lang="en-US" altLang="ja-JP" sz="1200" dirty="0"/>
              <a:t>13:10</a:t>
            </a:r>
            <a:r>
              <a:rPr lang="ja-JP" altLang="ja-JP" sz="1200" dirty="0"/>
              <a:t>）</a:t>
            </a:r>
          </a:p>
          <a:p>
            <a:r>
              <a:rPr lang="ja-JP" altLang="ja-JP" sz="1200" dirty="0"/>
              <a:t>豊橋技術科学大学副学長（安全衛生担当）、総括安全衛生管理者　　</a:t>
            </a:r>
            <a:r>
              <a:rPr lang="ja-JP" altLang="ja-JP" sz="1200" b="1" dirty="0"/>
              <a:t>教授　角田　範義</a:t>
            </a:r>
            <a:endParaRPr lang="ja-JP" altLang="ja-JP" sz="1200" dirty="0"/>
          </a:p>
          <a:p>
            <a:pPr lvl="0"/>
            <a:endParaRPr lang="en-US" altLang="ja-JP" sz="1200" dirty="0" smtClean="0"/>
          </a:p>
          <a:p>
            <a:pPr lvl="0"/>
            <a:r>
              <a:rPr lang="ja-JP" altLang="ja-JP" sz="1200" dirty="0" smtClean="0"/>
              <a:t>特別</a:t>
            </a:r>
            <a:r>
              <a:rPr lang="ja-JP" altLang="ja-JP" sz="1200" dirty="0"/>
              <a:t>講演</a:t>
            </a:r>
          </a:p>
          <a:p>
            <a:r>
              <a:rPr lang="ja-JP" altLang="en-US" sz="1200" dirty="0" smtClean="0"/>
              <a:t>　</a:t>
            </a:r>
            <a:r>
              <a:rPr lang="ja-JP" altLang="ja-JP" sz="1200" dirty="0" smtClean="0"/>
              <a:t>「</a:t>
            </a:r>
            <a:r>
              <a:rPr lang="ja-JP" altLang="ja-JP" sz="1200" dirty="0"/>
              <a:t>事業継続計画（</a:t>
            </a:r>
            <a:r>
              <a:rPr lang="en-US" altLang="ja-JP" sz="1200" dirty="0"/>
              <a:t>BCP</a:t>
            </a:r>
            <a:r>
              <a:rPr lang="ja-JP" altLang="ja-JP" sz="1200" dirty="0"/>
              <a:t>）について」（</a:t>
            </a:r>
            <a:r>
              <a:rPr lang="en-US" altLang="ja-JP" sz="1200" dirty="0"/>
              <a:t>13:10</a:t>
            </a:r>
            <a:r>
              <a:rPr lang="ja-JP" altLang="ja-JP" sz="1200" dirty="0"/>
              <a:t>～</a:t>
            </a:r>
            <a:r>
              <a:rPr lang="en-US" altLang="ja-JP" sz="1200" dirty="0"/>
              <a:t>13:50</a:t>
            </a:r>
            <a:r>
              <a:rPr lang="ja-JP" altLang="ja-JP" sz="1200" dirty="0"/>
              <a:t>）</a:t>
            </a:r>
          </a:p>
          <a:p>
            <a:r>
              <a:rPr lang="ja-JP" altLang="en-US" sz="1200" dirty="0" smtClean="0"/>
              <a:t>　　　　</a:t>
            </a:r>
            <a:r>
              <a:rPr lang="ja-JP" altLang="ja-JP" sz="1200" dirty="0" smtClean="0"/>
              <a:t>豊橋</a:t>
            </a:r>
            <a:r>
              <a:rPr lang="ja-JP" altLang="ja-JP" sz="1200" dirty="0"/>
              <a:t>技術科学大学　安全安心地域共創リサーチセンター　副センター長</a:t>
            </a:r>
          </a:p>
          <a:p>
            <a:r>
              <a:rPr lang="ja-JP" altLang="ja-JP" sz="1200" dirty="0"/>
              <a:t>　　　　建築・都市システム学</a:t>
            </a:r>
            <a:r>
              <a:rPr lang="ja-JP" altLang="ja-JP" sz="1200" dirty="0" smtClean="0"/>
              <a:t>系</a:t>
            </a:r>
            <a:r>
              <a:rPr lang="ja-JP" altLang="ja-JP" sz="1200" dirty="0"/>
              <a:t>　　</a:t>
            </a:r>
            <a:r>
              <a:rPr lang="ja-JP" altLang="ja-JP" sz="1200" b="1" dirty="0"/>
              <a:t>准教授</a:t>
            </a:r>
            <a:r>
              <a:rPr lang="ja-JP" altLang="ja-JP" sz="1200" dirty="0"/>
              <a:t>　</a:t>
            </a:r>
            <a:r>
              <a:rPr lang="ja-JP" altLang="ja-JP" sz="1200" b="1" dirty="0"/>
              <a:t>増田　幸宏</a:t>
            </a:r>
            <a:endParaRPr lang="ja-JP" altLang="ja-JP" sz="1200" dirty="0"/>
          </a:p>
          <a:p>
            <a:r>
              <a:rPr lang="ja-JP" altLang="en-US" sz="1200" dirty="0" smtClean="0"/>
              <a:t>　</a:t>
            </a:r>
            <a:r>
              <a:rPr lang="ja-JP" altLang="ja-JP" sz="1200" dirty="0" smtClean="0"/>
              <a:t>「</a:t>
            </a:r>
            <a:r>
              <a:rPr lang="ja-JP" altLang="ja-JP" sz="1200" dirty="0"/>
              <a:t>巨大地震に備える大学の取り組み（仮）」（</a:t>
            </a:r>
            <a:r>
              <a:rPr lang="en-US" altLang="ja-JP" sz="1200" dirty="0"/>
              <a:t>13:50</a:t>
            </a:r>
            <a:r>
              <a:rPr lang="ja-JP" altLang="ja-JP" sz="1200" dirty="0"/>
              <a:t>～</a:t>
            </a:r>
            <a:r>
              <a:rPr lang="en-US" altLang="ja-JP" sz="1200" dirty="0"/>
              <a:t>14:30</a:t>
            </a:r>
            <a:r>
              <a:rPr lang="ja-JP" altLang="ja-JP" sz="1200" dirty="0"/>
              <a:t>）</a:t>
            </a:r>
          </a:p>
          <a:p>
            <a:r>
              <a:rPr lang="ja-JP" altLang="ja-JP" sz="1200" dirty="0"/>
              <a:t>　　　　名古屋大学　災害対策室長　</a:t>
            </a:r>
            <a:r>
              <a:rPr lang="ja-JP" altLang="ja-JP" sz="1200" b="1" dirty="0" smtClean="0"/>
              <a:t>教授</a:t>
            </a:r>
            <a:r>
              <a:rPr lang="ja-JP" altLang="ja-JP" sz="1200" b="1" dirty="0"/>
              <a:t>　飛田　潤</a:t>
            </a:r>
            <a:endParaRPr lang="ja-JP" altLang="ja-JP" sz="1200" dirty="0"/>
          </a:p>
          <a:p>
            <a:r>
              <a:rPr lang="en-US" altLang="ja-JP" sz="1200" dirty="0"/>
              <a:t> </a:t>
            </a:r>
            <a:endParaRPr lang="ja-JP" altLang="ja-JP" sz="1200" dirty="0"/>
          </a:p>
          <a:p>
            <a:pPr lvl="0"/>
            <a:r>
              <a:rPr lang="ja-JP" altLang="ja-JP" sz="1200" dirty="0"/>
              <a:t>豊橋技術科学大学の環境・安全衛生の現状（</a:t>
            </a:r>
            <a:r>
              <a:rPr lang="en-US" altLang="ja-JP" sz="1200" dirty="0"/>
              <a:t>14:40</a:t>
            </a:r>
            <a:r>
              <a:rPr lang="ja-JP" altLang="ja-JP" sz="1200" dirty="0"/>
              <a:t>～</a:t>
            </a:r>
            <a:r>
              <a:rPr lang="en-US" altLang="ja-JP" sz="1200" dirty="0"/>
              <a:t>15:00</a:t>
            </a:r>
            <a:r>
              <a:rPr lang="ja-JP" altLang="ja-JP" sz="1200" dirty="0"/>
              <a:t>）</a:t>
            </a:r>
          </a:p>
          <a:p>
            <a:r>
              <a:rPr lang="ja-JP" altLang="en-US" sz="1200" dirty="0" smtClean="0"/>
              <a:t>　　　　</a:t>
            </a:r>
            <a:r>
              <a:rPr lang="ja-JP" altLang="ja-JP" sz="1200" dirty="0" smtClean="0"/>
              <a:t>豊橋</a:t>
            </a:r>
            <a:r>
              <a:rPr lang="ja-JP" altLang="ja-JP" sz="1200" dirty="0"/>
              <a:t>技術科学大学　施設環境課　</a:t>
            </a:r>
            <a:r>
              <a:rPr lang="ja-JP" altLang="ja-JP" sz="1200" b="1" dirty="0" smtClean="0"/>
              <a:t>環境</a:t>
            </a:r>
            <a:r>
              <a:rPr lang="ja-JP" altLang="ja-JP" sz="1200" b="1" dirty="0"/>
              <a:t>整備係長　梅澤　太一</a:t>
            </a:r>
            <a:endParaRPr lang="ja-JP" altLang="ja-JP" sz="1200" dirty="0"/>
          </a:p>
          <a:p>
            <a:pPr lvl="0"/>
            <a:r>
              <a:rPr lang="ja-JP" altLang="ja-JP" sz="1200" dirty="0"/>
              <a:t>各大学の地震対策の現状等の事例紹介（</a:t>
            </a:r>
            <a:r>
              <a:rPr lang="en-US" altLang="ja-JP" sz="1200" dirty="0"/>
              <a:t>15:00</a:t>
            </a:r>
            <a:r>
              <a:rPr lang="ja-JP" altLang="ja-JP" sz="1200" dirty="0"/>
              <a:t>～</a:t>
            </a:r>
            <a:r>
              <a:rPr lang="en-US" altLang="ja-JP" sz="1200" dirty="0"/>
              <a:t>16:15</a:t>
            </a:r>
            <a:r>
              <a:rPr lang="ja-JP" altLang="ja-JP" sz="1200" dirty="0"/>
              <a:t>）</a:t>
            </a:r>
          </a:p>
          <a:p>
            <a:r>
              <a:rPr lang="ja-JP" altLang="en-US" sz="1200" dirty="0" smtClean="0"/>
              <a:t>　　　　</a:t>
            </a:r>
            <a:r>
              <a:rPr lang="ja-JP" altLang="ja-JP" sz="1200" dirty="0" smtClean="0"/>
              <a:t>・</a:t>
            </a:r>
            <a:r>
              <a:rPr lang="ja-JP" altLang="ja-JP" sz="1200" dirty="0"/>
              <a:t>事例１　「東北大学工学研究科における室内物品の地震対策」</a:t>
            </a:r>
          </a:p>
          <a:p>
            <a:r>
              <a:rPr lang="ja-JP" altLang="en-US" sz="1200" dirty="0" smtClean="0"/>
              <a:t>　　　　</a:t>
            </a:r>
            <a:r>
              <a:rPr lang="ja-JP" altLang="ja-JP" sz="1200" dirty="0" smtClean="0"/>
              <a:t>・</a:t>
            </a:r>
            <a:r>
              <a:rPr lang="ja-JP" altLang="ja-JP" sz="1200" dirty="0"/>
              <a:t>事例２　「横浜国立大学における災害対策の取り組み」</a:t>
            </a:r>
          </a:p>
          <a:p>
            <a:r>
              <a:rPr lang="ja-JP" altLang="en-US" sz="1200" dirty="0" smtClean="0"/>
              <a:t>　　　　</a:t>
            </a:r>
            <a:r>
              <a:rPr lang="ja-JP" altLang="ja-JP" sz="1200" dirty="0" smtClean="0"/>
              <a:t>・</a:t>
            </a:r>
            <a:r>
              <a:rPr lang="ja-JP" altLang="ja-JP" sz="1200" dirty="0"/>
              <a:t>事例３　「静岡大学における防災の取り組みについて」</a:t>
            </a:r>
          </a:p>
          <a:p>
            <a:r>
              <a:rPr lang="ja-JP" altLang="en-US" sz="1200" dirty="0" smtClean="0"/>
              <a:t>　　　　</a:t>
            </a:r>
            <a:r>
              <a:rPr lang="ja-JP" altLang="ja-JP" sz="1200" dirty="0" smtClean="0"/>
              <a:t>・</a:t>
            </a:r>
            <a:r>
              <a:rPr lang="ja-JP" altLang="ja-JP" sz="1200" dirty="0"/>
              <a:t>事例４　「徳島大学の</a:t>
            </a:r>
            <a:r>
              <a:rPr lang="en-US" altLang="ja-JP" sz="1200" dirty="0"/>
              <a:t>BCP</a:t>
            </a:r>
            <a:r>
              <a:rPr lang="ja-JP" altLang="ja-JP" sz="1200" dirty="0"/>
              <a:t>（事業継続計画）策定の取り組み」</a:t>
            </a:r>
          </a:p>
          <a:p>
            <a:endParaRPr lang="ja-JP" altLang="ja-JP" sz="1200" dirty="0"/>
          </a:p>
          <a:p>
            <a:pPr lvl="0"/>
            <a:r>
              <a:rPr lang="ja-JP" altLang="ja-JP" sz="1200" dirty="0"/>
              <a:t>最近のトピックス等（</a:t>
            </a:r>
            <a:r>
              <a:rPr lang="en-US" altLang="ja-JP" sz="1200" dirty="0"/>
              <a:t>16:15</a:t>
            </a:r>
            <a:r>
              <a:rPr lang="ja-JP" altLang="ja-JP" sz="1200" dirty="0"/>
              <a:t>～</a:t>
            </a:r>
            <a:r>
              <a:rPr lang="en-US" altLang="ja-JP" sz="1200" dirty="0"/>
              <a:t>16:55</a:t>
            </a:r>
            <a:r>
              <a:rPr lang="ja-JP" altLang="ja-JP" sz="1200" dirty="0"/>
              <a:t>）</a:t>
            </a:r>
          </a:p>
          <a:p>
            <a:r>
              <a:rPr lang="ja-JP" altLang="ja-JP" sz="1200" dirty="0"/>
              <a:t>講演；「地震災害時のメンタルヘルスケア」</a:t>
            </a:r>
          </a:p>
          <a:p>
            <a:r>
              <a:rPr lang="ja-JP" altLang="ja-JP" sz="1200" dirty="0"/>
              <a:t>　　　　</a:t>
            </a:r>
            <a:r>
              <a:rPr lang="ja-JP" altLang="en-US" sz="1200" dirty="0" smtClean="0"/>
              <a:t>　　</a:t>
            </a:r>
            <a:r>
              <a:rPr lang="ja-JP" altLang="ja-JP" sz="1200" dirty="0" smtClean="0"/>
              <a:t>関西</a:t>
            </a:r>
            <a:r>
              <a:rPr lang="ja-JP" altLang="ja-JP" sz="1200" dirty="0"/>
              <a:t>大学　社会安全</a:t>
            </a:r>
            <a:r>
              <a:rPr lang="ja-JP" altLang="ja-JP" sz="1200" dirty="0" smtClean="0"/>
              <a:t>学部</a:t>
            </a:r>
            <a:r>
              <a:rPr lang="ja-JP" altLang="ja-JP" sz="1200" dirty="0"/>
              <a:t>　　　</a:t>
            </a:r>
            <a:r>
              <a:rPr lang="ja-JP" altLang="ja-JP" sz="1200" b="1" dirty="0"/>
              <a:t>助教　金子　信也</a:t>
            </a:r>
            <a:endParaRPr lang="ja-JP" altLang="ja-JP" sz="1200" dirty="0"/>
          </a:p>
          <a:p>
            <a:pPr lvl="0"/>
            <a:r>
              <a:rPr lang="ja-JP" altLang="ja-JP" sz="1200" dirty="0"/>
              <a:t>研究室の見学（</a:t>
            </a:r>
            <a:r>
              <a:rPr lang="en-US" altLang="ja-JP" sz="1200" dirty="0"/>
              <a:t>17:00</a:t>
            </a:r>
            <a:r>
              <a:rPr lang="ja-JP" altLang="ja-JP" sz="1200" dirty="0"/>
              <a:t>～</a:t>
            </a:r>
            <a:r>
              <a:rPr lang="en-US" altLang="ja-JP" sz="1200" dirty="0"/>
              <a:t>17:30</a:t>
            </a:r>
            <a:r>
              <a:rPr lang="ja-JP" altLang="ja-JP" sz="1200" dirty="0"/>
              <a:t>）</a:t>
            </a:r>
          </a:p>
          <a:p>
            <a:r>
              <a:rPr lang="ja-JP" altLang="ja-JP" sz="1200" dirty="0"/>
              <a:t>豊橋技術科学大学　エレクトロニクス先端融合研究所　　　</a:t>
            </a:r>
            <a:r>
              <a:rPr lang="ja-JP" altLang="ja-JP" sz="1200" b="1" dirty="0"/>
              <a:t>特命技術職員　足木光昭</a:t>
            </a:r>
            <a:endParaRPr lang="ja-JP" altLang="ja-JP" sz="1200" dirty="0"/>
          </a:p>
          <a:p>
            <a:r>
              <a:rPr lang="ja-JP" altLang="ja-JP" sz="1200" dirty="0"/>
              <a:t>テーラーメイド・バトンゾーン教育推進本部　　　　　</a:t>
            </a:r>
            <a:r>
              <a:rPr lang="ja-JP" altLang="ja-JP" sz="1200" b="1" dirty="0"/>
              <a:t>研究員　高瀬博行</a:t>
            </a:r>
            <a:endParaRPr lang="ja-JP" altLang="ja-JP" sz="1200" dirty="0"/>
          </a:p>
          <a:p>
            <a:r>
              <a:rPr lang="ja-JP" altLang="ja-JP" sz="1200" dirty="0"/>
              <a:t>ベンチャー・ビジネス・ラボラトリーのクリーンルームにおける安全衛生対策や地震対策</a:t>
            </a:r>
          </a:p>
          <a:p>
            <a:r>
              <a:rPr lang="ja-JP" altLang="ja-JP" sz="1200" dirty="0"/>
              <a:t>司会；豊橋技術科学大学　施設環境課長　川瀬康</a:t>
            </a:r>
            <a:r>
              <a:rPr lang="ja-JP" altLang="ja-JP" sz="1200" dirty="0" smtClean="0"/>
              <a:t>彰</a:t>
            </a:r>
            <a:endParaRPr kumimoji="1" lang="ja-JP" altLang="en-US" sz="1200" dirty="0"/>
          </a:p>
        </p:txBody>
      </p:sp>
      <p:sp>
        <p:nvSpPr>
          <p:cNvPr id="5" name="テキスト ボックス 4"/>
          <p:cNvSpPr txBox="1"/>
          <p:nvPr/>
        </p:nvSpPr>
        <p:spPr>
          <a:xfrm>
            <a:off x="-67268" y="-4840"/>
            <a:ext cx="2089033" cy="861774"/>
          </a:xfrm>
          <a:prstGeom prst="rect">
            <a:avLst/>
          </a:prstGeom>
          <a:noFill/>
        </p:spPr>
        <p:txBody>
          <a:bodyPr wrap="none" rtlCol="0">
            <a:spAutoFit/>
          </a:bodyPr>
          <a:lstStyle/>
          <a:p>
            <a:r>
              <a:rPr lang="en-US" altLang="ja-JP" dirty="0" smtClean="0"/>
              <a:t>【</a:t>
            </a:r>
            <a:r>
              <a:rPr lang="ja-JP" altLang="en-US" dirty="0" smtClean="0"/>
              <a:t>大環協の研修</a:t>
            </a:r>
            <a:r>
              <a:rPr lang="en-US" altLang="ja-JP" dirty="0" smtClean="0"/>
              <a:t>】</a:t>
            </a:r>
          </a:p>
          <a:p>
            <a:endParaRPr lang="en-US" altLang="ja-JP" dirty="0" smtClean="0"/>
          </a:p>
          <a:p>
            <a:r>
              <a:rPr lang="ja-JP" altLang="en-US" sz="1400" dirty="0"/>
              <a:t>　</a:t>
            </a:r>
            <a:r>
              <a:rPr lang="ja-JP" altLang="en-US" sz="1400" dirty="0" smtClean="0"/>
              <a:t>　立案企画に協力した。</a:t>
            </a:r>
            <a:endParaRPr kumimoji="1" lang="ja-JP" altLang="en-US" sz="1400" dirty="0"/>
          </a:p>
        </p:txBody>
      </p:sp>
    </p:spTree>
    <p:extLst>
      <p:ext uri="{BB962C8B-B14F-4D97-AF65-F5344CB8AC3E}">
        <p14:creationId xmlns:p14="http://schemas.microsoft.com/office/powerpoint/2010/main" val="68999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335338" y="1517650"/>
            <a:ext cx="3486150" cy="1114425"/>
          </a:xfrm>
          <a:prstGeom prst="rect">
            <a:avLst/>
          </a:prstGeom>
          <a:solidFill>
            <a:srgbClr val="B2B4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ja-JP" sz="1000"/>
          </a:p>
        </p:txBody>
      </p:sp>
      <p:sp>
        <p:nvSpPr>
          <p:cNvPr id="3075" name="Line 13"/>
          <p:cNvSpPr>
            <a:spLocks noChangeShapeType="1"/>
          </p:cNvSpPr>
          <p:nvPr/>
        </p:nvSpPr>
        <p:spPr bwMode="auto">
          <a:xfrm flipH="1" flipV="1">
            <a:off x="3227388" y="2200275"/>
            <a:ext cx="3087687" cy="79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6" name="Line 16"/>
          <p:cNvSpPr>
            <a:spLocks noChangeShapeType="1"/>
          </p:cNvSpPr>
          <p:nvPr/>
        </p:nvSpPr>
        <p:spPr bwMode="auto">
          <a:xfrm>
            <a:off x="3240088" y="2192338"/>
            <a:ext cx="0" cy="12684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7" name="Rectangle 30"/>
          <p:cNvSpPr>
            <a:spLocks noChangeArrowheads="1"/>
          </p:cNvSpPr>
          <p:nvPr/>
        </p:nvSpPr>
        <p:spPr bwMode="auto">
          <a:xfrm>
            <a:off x="3324225" y="2751138"/>
            <a:ext cx="3486150" cy="1027112"/>
          </a:xfrm>
          <a:prstGeom prst="rect">
            <a:avLst/>
          </a:prstGeom>
          <a:solidFill>
            <a:srgbClr val="A5FC9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p>
        </p:txBody>
      </p:sp>
      <p:sp>
        <p:nvSpPr>
          <p:cNvPr id="3078" name="Rectangle 38"/>
          <p:cNvSpPr>
            <a:spLocks noChangeArrowheads="1"/>
          </p:cNvSpPr>
          <p:nvPr/>
        </p:nvSpPr>
        <p:spPr bwMode="auto">
          <a:xfrm>
            <a:off x="3571875" y="5067300"/>
            <a:ext cx="3249613" cy="923925"/>
          </a:xfrm>
          <a:prstGeom prst="rect">
            <a:avLst/>
          </a:prstGeom>
          <a:solidFill>
            <a:srgbClr val="F7D2C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ja-JP" altLang="en-US" sz="1000" b="1"/>
              <a:t>センター系技術班</a:t>
            </a:r>
          </a:p>
        </p:txBody>
      </p:sp>
      <p:sp>
        <p:nvSpPr>
          <p:cNvPr id="3079" name="Line 42"/>
          <p:cNvSpPr>
            <a:spLocks noChangeShapeType="1"/>
          </p:cNvSpPr>
          <p:nvPr/>
        </p:nvSpPr>
        <p:spPr bwMode="auto">
          <a:xfrm flipH="1">
            <a:off x="3762375" y="5640388"/>
            <a:ext cx="2649538" cy="47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0" name="Line 46"/>
          <p:cNvSpPr>
            <a:spLocks noChangeShapeType="1"/>
          </p:cNvSpPr>
          <p:nvPr/>
        </p:nvSpPr>
        <p:spPr bwMode="auto">
          <a:xfrm flipH="1">
            <a:off x="1366838" y="2794000"/>
            <a:ext cx="1873250" cy="79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2" name="Text Box 52"/>
          <p:cNvSpPr txBox="1">
            <a:spLocks noChangeArrowheads="1"/>
          </p:cNvSpPr>
          <p:nvPr/>
        </p:nvSpPr>
        <p:spPr bwMode="auto">
          <a:xfrm>
            <a:off x="3379788" y="1517650"/>
            <a:ext cx="1422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b="1" dirty="0"/>
              <a:t>理工学系技術第１班</a:t>
            </a:r>
          </a:p>
        </p:txBody>
      </p:sp>
      <p:sp>
        <p:nvSpPr>
          <p:cNvPr id="3083" name="Text Box 53"/>
          <p:cNvSpPr txBox="1">
            <a:spLocks noChangeArrowheads="1"/>
          </p:cNvSpPr>
          <p:nvPr/>
        </p:nvSpPr>
        <p:spPr bwMode="auto">
          <a:xfrm>
            <a:off x="3317875" y="2801938"/>
            <a:ext cx="13208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b="1"/>
              <a:t>理工学系技術第２班</a:t>
            </a:r>
          </a:p>
        </p:txBody>
      </p:sp>
      <p:sp>
        <p:nvSpPr>
          <p:cNvPr id="3135" name="Rectangle 23"/>
          <p:cNvSpPr>
            <a:spLocks noChangeArrowheads="1"/>
          </p:cNvSpPr>
          <p:nvPr/>
        </p:nvSpPr>
        <p:spPr bwMode="auto">
          <a:xfrm>
            <a:off x="3506788" y="2006073"/>
            <a:ext cx="809625" cy="370415"/>
          </a:xfrm>
          <a:prstGeom prst="rect">
            <a:avLst/>
          </a:prstGeom>
          <a:solidFill>
            <a:srgbClr val="F9E1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p>
          <a:p>
            <a:r>
              <a:rPr lang="ja-JP" altLang="en-US" sz="1000"/>
              <a:t>技術専門員</a:t>
            </a:r>
            <a:endParaRPr lang="en-US" altLang="ja-JP" sz="1000"/>
          </a:p>
          <a:p>
            <a:endParaRPr lang="ja-JP" altLang="en-US" sz="1000"/>
          </a:p>
        </p:txBody>
      </p:sp>
      <p:sp>
        <p:nvSpPr>
          <p:cNvPr id="3088" name="Rectangle 25"/>
          <p:cNvSpPr>
            <a:spLocks noChangeArrowheads="1"/>
          </p:cNvSpPr>
          <p:nvPr/>
        </p:nvSpPr>
        <p:spPr bwMode="auto">
          <a:xfrm>
            <a:off x="5767388" y="2043113"/>
            <a:ext cx="644525"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p>
          <a:p>
            <a:r>
              <a:rPr lang="ja-JP" altLang="en-US" sz="1000"/>
              <a:t>技術職員</a:t>
            </a:r>
            <a:endParaRPr lang="en-US" altLang="ja-JP" sz="1000"/>
          </a:p>
          <a:p>
            <a:endParaRPr lang="ja-JP" altLang="en-US" sz="1000"/>
          </a:p>
        </p:txBody>
      </p:sp>
      <p:sp>
        <p:nvSpPr>
          <p:cNvPr id="3095" name="Rectangle 18"/>
          <p:cNvSpPr>
            <a:spLocks noChangeArrowheads="1"/>
          </p:cNvSpPr>
          <p:nvPr/>
        </p:nvSpPr>
        <p:spPr bwMode="auto">
          <a:xfrm>
            <a:off x="1331640" y="2638425"/>
            <a:ext cx="790575" cy="366713"/>
          </a:xfrm>
          <a:prstGeom prst="rect">
            <a:avLst/>
          </a:prstGeom>
          <a:solidFill>
            <a:srgbClr val="D9E1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latin typeface="ＭＳ Ｐゴシック" charset="-128"/>
            </a:endParaRPr>
          </a:p>
          <a:p>
            <a:r>
              <a:rPr lang="ja-JP" altLang="en-US" sz="1000">
                <a:latin typeface="ＭＳ Ｐゴシック" charset="-128"/>
              </a:rPr>
              <a:t>技術長</a:t>
            </a:r>
            <a:endParaRPr lang="en-US" altLang="ja-JP" sz="1000">
              <a:latin typeface="ＭＳ Ｐゴシック" charset="-128"/>
            </a:endParaRPr>
          </a:p>
          <a:p>
            <a:endParaRPr lang="ja-JP" altLang="en-US" sz="1000">
              <a:latin typeface="ＭＳ Ｐゴシック" charset="-128"/>
            </a:endParaRPr>
          </a:p>
        </p:txBody>
      </p:sp>
      <p:sp>
        <p:nvSpPr>
          <p:cNvPr id="3099" name="Rectangle 40"/>
          <p:cNvSpPr>
            <a:spLocks noChangeArrowheads="1"/>
          </p:cNvSpPr>
          <p:nvPr/>
        </p:nvSpPr>
        <p:spPr bwMode="auto">
          <a:xfrm>
            <a:off x="4805363" y="5522913"/>
            <a:ext cx="966787" cy="255587"/>
          </a:xfrm>
          <a:prstGeom prst="rect">
            <a:avLst/>
          </a:prstGeom>
          <a:solidFill>
            <a:srgbClr val="F3B7A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p>
          <a:p>
            <a:r>
              <a:rPr lang="ja-JP" altLang="en-US" sz="1000"/>
              <a:t>技術専門職員</a:t>
            </a:r>
            <a:endParaRPr lang="en-US" altLang="ja-JP" sz="1000"/>
          </a:p>
          <a:p>
            <a:endParaRPr lang="ja-JP" altLang="en-US" sz="1000"/>
          </a:p>
        </p:txBody>
      </p:sp>
      <p:sp>
        <p:nvSpPr>
          <p:cNvPr id="3100" name="Rectangle 41"/>
          <p:cNvSpPr>
            <a:spLocks noChangeArrowheads="1"/>
          </p:cNvSpPr>
          <p:nvPr/>
        </p:nvSpPr>
        <p:spPr bwMode="auto">
          <a:xfrm>
            <a:off x="5924550" y="5489575"/>
            <a:ext cx="735013" cy="301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000"/>
              <a:t>技術職員　</a:t>
            </a:r>
            <a:endParaRPr lang="en-US" altLang="ja-JP" sz="1000"/>
          </a:p>
        </p:txBody>
      </p:sp>
      <p:sp>
        <p:nvSpPr>
          <p:cNvPr id="3101" name="Line 14"/>
          <p:cNvSpPr>
            <a:spLocks noChangeShapeType="1"/>
          </p:cNvSpPr>
          <p:nvPr/>
        </p:nvSpPr>
        <p:spPr bwMode="auto">
          <a:xfrm flipH="1" flipV="1">
            <a:off x="3217863" y="3468688"/>
            <a:ext cx="3194050" cy="142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角丸四角形 67"/>
          <p:cNvSpPr/>
          <p:nvPr/>
        </p:nvSpPr>
        <p:spPr>
          <a:xfrm>
            <a:off x="107950" y="765175"/>
            <a:ext cx="8785225" cy="56880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dirty="0">
              <a:solidFill>
                <a:schemeClr val="tx1"/>
              </a:solidFill>
            </a:endParaRPr>
          </a:p>
        </p:txBody>
      </p:sp>
      <p:sp>
        <p:nvSpPr>
          <p:cNvPr id="77" name="テキスト ボックス 76"/>
          <p:cNvSpPr txBox="1"/>
          <p:nvPr/>
        </p:nvSpPr>
        <p:spPr>
          <a:xfrm>
            <a:off x="182563" y="6453188"/>
            <a:ext cx="6875600" cy="415498"/>
          </a:xfrm>
          <a:prstGeom prst="rect">
            <a:avLst/>
          </a:prstGeom>
          <a:noFill/>
        </p:spPr>
        <p:txBody>
          <a:bodyPr wrap="none">
            <a:spAutoFit/>
          </a:bodyPr>
          <a:lstStyle/>
          <a:p>
            <a:pPr>
              <a:defRPr/>
            </a:pPr>
            <a:r>
              <a:rPr lang="ja-JP" altLang="en-US" sz="1050" dirty="0"/>
              <a:t>・</a:t>
            </a:r>
            <a:r>
              <a:rPr lang="ja-JP" altLang="en-US" sz="1050" dirty="0" smtClean="0"/>
              <a:t>係長レベル以上</a:t>
            </a:r>
            <a:r>
              <a:rPr lang="ja-JP" altLang="en-US" sz="1050" dirty="0"/>
              <a:t>のポストを</a:t>
            </a:r>
            <a:r>
              <a:rPr lang="ja-JP" altLang="en-US" sz="1050" dirty="0" smtClean="0"/>
              <a:t>増し、事務組織とのバランスをとる。</a:t>
            </a:r>
            <a:r>
              <a:rPr lang="ja-JP" altLang="en-US" sz="1050" dirty="0"/>
              <a:t>全学支援業務は理工学部系とセンター系が連携する</a:t>
            </a:r>
            <a:r>
              <a:rPr lang="ja-JP" altLang="en-US" sz="1050" dirty="0" smtClean="0"/>
              <a:t>。</a:t>
            </a:r>
            <a:endParaRPr lang="en-US" altLang="ja-JP" sz="1050" dirty="0" smtClean="0"/>
          </a:p>
          <a:p>
            <a:pPr>
              <a:defRPr/>
            </a:pPr>
            <a:r>
              <a:rPr lang="ja-JP" altLang="en-US" sz="1050" dirty="0" smtClean="0"/>
              <a:t>・私見として昇格基準を改善したいが、職務増加をともなうため反対意見も十分に考えられる。</a:t>
            </a:r>
            <a:endParaRPr lang="ja-JP" altLang="en-US" sz="1050" dirty="0"/>
          </a:p>
        </p:txBody>
      </p:sp>
      <p:sp>
        <p:nvSpPr>
          <p:cNvPr id="3106" name="Line 46"/>
          <p:cNvSpPr>
            <a:spLocks noChangeShapeType="1"/>
          </p:cNvSpPr>
          <p:nvPr/>
        </p:nvSpPr>
        <p:spPr bwMode="auto">
          <a:xfrm flipH="1">
            <a:off x="565150" y="4519613"/>
            <a:ext cx="2141538" cy="174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角丸四角形 10"/>
          <p:cNvSpPr/>
          <p:nvPr/>
        </p:nvSpPr>
        <p:spPr>
          <a:xfrm>
            <a:off x="171450" y="4159250"/>
            <a:ext cx="906463" cy="71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rPr>
              <a:t>技術職員</a:t>
            </a:r>
            <a:endParaRPr lang="en-US" altLang="ja-JP" sz="1050" dirty="0">
              <a:solidFill>
                <a:schemeClr val="tx1"/>
              </a:solidFill>
            </a:endParaRPr>
          </a:p>
          <a:p>
            <a:pPr algn="ctr">
              <a:defRPr/>
            </a:pPr>
            <a:r>
              <a:rPr lang="ja-JP" altLang="en-US" sz="1050" dirty="0">
                <a:solidFill>
                  <a:schemeClr val="tx1"/>
                </a:solidFill>
              </a:rPr>
              <a:t>連携機構</a:t>
            </a:r>
            <a:endParaRPr lang="en-US" altLang="ja-JP" sz="1050" dirty="0">
              <a:solidFill>
                <a:schemeClr val="tx1"/>
              </a:solidFill>
            </a:endParaRPr>
          </a:p>
          <a:p>
            <a:pPr algn="ctr">
              <a:defRPr/>
            </a:pPr>
            <a:r>
              <a:rPr lang="ja-JP" altLang="en-US" sz="1050" dirty="0">
                <a:solidFill>
                  <a:schemeClr val="tx1"/>
                </a:solidFill>
              </a:rPr>
              <a:t>運営委員会</a:t>
            </a:r>
          </a:p>
        </p:txBody>
      </p:sp>
      <p:sp>
        <p:nvSpPr>
          <p:cNvPr id="79" name="角丸四角形 78"/>
          <p:cNvSpPr/>
          <p:nvPr/>
        </p:nvSpPr>
        <p:spPr>
          <a:xfrm>
            <a:off x="1189038" y="4303713"/>
            <a:ext cx="2184400" cy="409575"/>
          </a:xfrm>
          <a:prstGeom prst="roundRect">
            <a:avLst/>
          </a:prstGeom>
          <a:solidFill>
            <a:srgbClr val="DDFEDA"/>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rgbClr val="FF0000"/>
                </a:solidFill>
              </a:rPr>
              <a:t>全学支援業務</a:t>
            </a:r>
            <a:r>
              <a:rPr lang="ja-JP" altLang="en-US" sz="1100" dirty="0">
                <a:solidFill>
                  <a:srgbClr val="FF0000"/>
                </a:solidFill>
              </a:rPr>
              <a:t>マネジメント部会</a:t>
            </a:r>
            <a:endParaRPr lang="en-US" altLang="ja-JP" sz="1100" dirty="0">
              <a:solidFill>
                <a:srgbClr val="FF0000"/>
              </a:solidFill>
            </a:endParaRPr>
          </a:p>
          <a:p>
            <a:pPr algn="ctr">
              <a:defRPr/>
            </a:pPr>
            <a:r>
              <a:rPr lang="ja-JP" altLang="en-US" sz="1100" dirty="0">
                <a:solidFill>
                  <a:srgbClr val="FF0000"/>
                </a:solidFill>
              </a:rPr>
              <a:t>（技術長～技術専門員）</a:t>
            </a:r>
          </a:p>
        </p:txBody>
      </p:sp>
      <p:sp>
        <p:nvSpPr>
          <p:cNvPr id="3109" name="テキスト ボックス 25"/>
          <p:cNvSpPr txBox="1">
            <a:spLocks noChangeArrowheads="1"/>
          </p:cNvSpPr>
          <p:nvPr/>
        </p:nvSpPr>
        <p:spPr bwMode="auto">
          <a:xfrm>
            <a:off x="-149225" y="0"/>
            <a:ext cx="9324975" cy="369332"/>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b="1" dirty="0">
                <a:solidFill>
                  <a:schemeClr val="bg1"/>
                </a:solidFill>
              </a:rPr>
              <a:t>　　　</a:t>
            </a:r>
            <a:r>
              <a:rPr lang="en-US" altLang="ja-JP" b="1" dirty="0" smtClean="0">
                <a:solidFill>
                  <a:schemeClr val="bg1"/>
                </a:solidFill>
              </a:rPr>
              <a:t>【 </a:t>
            </a:r>
            <a:r>
              <a:rPr lang="ja-JP" altLang="en-US" b="1" dirty="0" smtClean="0">
                <a:solidFill>
                  <a:schemeClr val="bg1"/>
                </a:solidFill>
              </a:rPr>
              <a:t>私見 </a:t>
            </a:r>
            <a:r>
              <a:rPr lang="en-US" altLang="ja-JP" b="1" dirty="0" smtClean="0">
                <a:solidFill>
                  <a:schemeClr val="bg1"/>
                </a:solidFill>
              </a:rPr>
              <a:t>】</a:t>
            </a:r>
            <a:r>
              <a:rPr lang="ja-JP" altLang="en-US" b="1" dirty="0" smtClean="0">
                <a:solidFill>
                  <a:schemeClr val="bg1"/>
                </a:solidFill>
              </a:rPr>
              <a:t>　新しい組織</a:t>
            </a:r>
            <a:r>
              <a:rPr lang="ja-JP" altLang="en-US" b="1" dirty="0">
                <a:solidFill>
                  <a:schemeClr val="bg1"/>
                </a:solidFill>
              </a:rPr>
              <a:t>　　　　～既存の部局担当業務と新たな全学支援業務の両立～</a:t>
            </a:r>
            <a:endParaRPr lang="en-US" altLang="ja-JP" b="1" dirty="0">
              <a:solidFill>
                <a:schemeClr val="bg1"/>
              </a:solidFill>
            </a:endParaRPr>
          </a:p>
        </p:txBody>
      </p:sp>
      <p:sp>
        <p:nvSpPr>
          <p:cNvPr id="3110" name="テキスト ボックス 1"/>
          <p:cNvSpPr txBox="1">
            <a:spLocks noChangeArrowheads="1"/>
          </p:cNvSpPr>
          <p:nvPr/>
        </p:nvSpPr>
        <p:spPr bwMode="auto">
          <a:xfrm>
            <a:off x="182563" y="1727802"/>
            <a:ext cx="19237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a:t>事務組織</a:t>
            </a:r>
            <a:r>
              <a:rPr lang="ja-JP" altLang="en-US" sz="1600" dirty="0" smtClean="0"/>
              <a:t>はほとんど変更しないで運営</a:t>
            </a:r>
            <a:r>
              <a:rPr lang="ja-JP" altLang="en-US" sz="1600" dirty="0"/>
              <a:t>可能。</a:t>
            </a:r>
          </a:p>
        </p:txBody>
      </p:sp>
      <p:sp>
        <p:nvSpPr>
          <p:cNvPr id="9" name="テキスト ボックス 8"/>
          <p:cNvSpPr txBox="1"/>
          <p:nvPr/>
        </p:nvSpPr>
        <p:spPr>
          <a:xfrm>
            <a:off x="4335463" y="4178300"/>
            <a:ext cx="4413250" cy="577850"/>
          </a:xfrm>
          <a:prstGeom prst="rect">
            <a:avLst/>
          </a:prstGeom>
          <a:noFill/>
        </p:spPr>
        <p:txBody>
          <a:bodyPr wrap="none">
            <a:spAutoFit/>
          </a:bodyPr>
          <a:lstStyle/>
          <a:p>
            <a:pPr>
              <a:defRPr/>
            </a:pPr>
            <a:r>
              <a:rPr lang="ja-JP" altLang="en-US" sz="1050" dirty="0"/>
              <a:t>各組織のピラミッドの人数の均衡をとるために</a:t>
            </a:r>
            <a:endParaRPr lang="en-US" altLang="ja-JP" sz="1050" dirty="0"/>
          </a:p>
          <a:p>
            <a:pPr>
              <a:defRPr/>
            </a:pPr>
            <a:r>
              <a:rPr lang="ja-JP" altLang="en-US" sz="1050" dirty="0"/>
              <a:t>組織間で兼務を可能とする。人数は兼務先で反映する。</a:t>
            </a:r>
            <a:endParaRPr lang="en-US" altLang="ja-JP" sz="1050" dirty="0"/>
          </a:p>
          <a:p>
            <a:pPr>
              <a:defRPr/>
            </a:pPr>
            <a:r>
              <a:rPr lang="ja-JP" altLang="en-US" sz="1050" dirty="0"/>
              <a:t>主要な技術業務は本所属での業務とし、管理職業務は兼務先で担当する。</a:t>
            </a:r>
          </a:p>
        </p:txBody>
      </p:sp>
      <p:sp>
        <p:nvSpPr>
          <p:cNvPr id="3112" name="Rectangle 23"/>
          <p:cNvSpPr>
            <a:spLocks noChangeArrowheads="1"/>
          </p:cNvSpPr>
          <p:nvPr/>
        </p:nvSpPr>
        <p:spPr bwMode="auto">
          <a:xfrm>
            <a:off x="3725862" y="5472113"/>
            <a:ext cx="787400" cy="369887"/>
          </a:xfrm>
          <a:prstGeom prst="rect">
            <a:avLst/>
          </a:prstGeom>
          <a:solidFill>
            <a:srgbClr val="F9E1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p>
          <a:p>
            <a:r>
              <a:rPr lang="ja-JP" altLang="en-US" sz="1000"/>
              <a:t>技術専門員</a:t>
            </a:r>
            <a:endParaRPr lang="en-US" altLang="ja-JP" sz="1000"/>
          </a:p>
          <a:p>
            <a:endParaRPr lang="ja-JP" altLang="en-US" sz="1000"/>
          </a:p>
        </p:txBody>
      </p:sp>
      <p:sp>
        <p:nvSpPr>
          <p:cNvPr id="3113" name="Rectangle 32"/>
          <p:cNvSpPr>
            <a:spLocks noChangeArrowheads="1"/>
          </p:cNvSpPr>
          <p:nvPr/>
        </p:nvSpPr>
        <p:spPr bwMode="auto">
          <a:xfrm>
            <a:off x="4383088" y="3332163"/>
            <a:ext cx="981075" cy="301625"/>
          </a:xfrm>
          <a:prstGeom prst="rect">
            <a:avLst/>
          </a:prstGeom>
          <a:solidFill>
            <a:srgbClr val="F3B7A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dirty="0"/>
          </a:p>
          <a:p>
            <a:r>
              <a:rPr lang="ja-JP" altLang="en-US" sz="1000" dirty="0"/>
              <a:t>技術専門職員</a:t>
            </a:r>
            <a:endParaRPr lang="en-US" altLang="ja-JP" sz="1000" dirty="0"/>
          </a:p>
          <a:p>
            <a:endParaRPr lang="ja-JP" altLang="en-US" sz="1000" dirty="0"/>
          </a:p>
        </p:txBody>
      </p:sp>
      <p:sp>
        <p:nvSpPr>
          <p:cNvPr id="3115" name="Rectangle 33"/>
          <p:cNvSpPr>
            <a:spLocks noChangeArrowheads="1"/>
          </p:cNvSpPr>
          <p:nvPr/>
        </p:nvSpPr>
        <p:spPr bwMode="auto">
          <a:xfrm>
            <a:off x="5773738" y="3325813"/>
            <a:ext cx="638175" cy="3016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000"/>
              <a:t>技術職員　</a:t>
            </a:r>
            <a:endParaRPr lang="en-US" altLang="ja-JP" sz="1000"/>
          </a:p>
        </p:txBody>
      </p:sp>
      <p:sp>
        <p:nvSpPr>
          <p:cNvPr id="3116" name="Rectangle 31"/>
          <p:cNvSpPr>
            <a:spLocks noChangeArrowheads="1"/>
          </p:cNvSpPr>
          <p:nvPr/>
        </p:nvSpPr>
        <p:spPr bwMode="auto">
          <a:xfrm>
            <a:off x="3433763" y="3314700"/>
            <a:ext cx="779462" cy="306388"/>
          </a:xfrm>
          <a:prstGeom prst="rect">
            <a:avLst/>
          </a:prstGeom>
          <a:solidFill>
            <a:srgbClr val="F9E1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a:p>
          <a:p>
            <a:r>
              <a:rPr lang="ja-JP" altLang="en-US" sz="1000"/>
              <a:t>技術専門員</a:t>
            </a:r>
            <a:endParaRPr lang="en-US" altLang="ja-JP" sz="1000"/>
          </a:p>
          <a:p>
            <a:endParaRPr lang="ja-JP" altLang="en-US" sz="1000"/>
          </a:p>
        </p:txBody>
      </p:sp>
      <p:sp>
        <p:nvSpPr>
          <p:cNvPr id="3117" name="Line 16"/>
          <p:cNvSpPr>
            <a:spLocks noChangeShapeType="1"/>
          </p:cNvSpPr>
          <p:nvPr/>
        </p:nvSpPr>
        <p:spPr bwMode="auto">
          <a:xfrm>
            <a:off x="2865438" y="2247900"/>
            <a:ext cx="0" cy="1173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8" name="Rectangle 55"/>
          <p:cNvSpPr>
            <a:spLocks noChangeArrowheads="1"/>
          </p:cNvSpPr>
          <p:nvPr/>
        </p:nvSpPr>
        <p:spPr bwMode="auto">
          <a:xfrm>
            <a:off x="2360613" y="3178175"/>
            <a:ext cx="633412" cy="322263"/>
          </a:xfrm>
          <a:prstGeom prst="rect">
            <a:avLst/>
          </a:prstGeom>
          <a:solidFill>
            <a:srgbClr val="D9E1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dirty="0">
              <a:latin typeface="ＭＳ Ｐゴシック" charset="-128"/>
            </a:endParaRPr>
          </a:p>
          <a:p>
            <a:r>
              <a:rPr lang="ja-JP" altLang="en-US" sz="1000" dirty="0">
                <a:latin typeface="ＭＳ Ｐゴシック" charset="-128"/>
              </a:rPr>
              <a:t>副技術長</a:t>
            </a:r>
            <a:endParaRPr lang="en-US" altLang="ja-JP" sz="1000" dirty="0">
              <a:latin typeface="ＭＳ Ｐゴシック" charset="-128"/>
            </a:endParaRPr>
          </a:p>
          <a:p>
            <a:endParaRPr lang="ja-JP" altLang="en-US" sz="1000" dirty="0">
              <a:latin typeface="ＭＳ Ｐゴシック" charset="-128"/>
            </a:endParaRPr>
          </a:p>
        </p:txBody>
      </p:sp>
      <p:cxnSp>
        <p:nvCxnSpPr>
          <p:cNvPr id="23" name="直線矢印コネクタ 22"/>
          <p:cNvCxnSpPr/>
          <p:nvPr/>
        </p:nvCxnSpPr>
        <p:spPr>
          <a:xfrm>
            <a:off x="1987550" y="3495675"/>
            <a:ext cx="184150" cy="663575"/>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a:off x="2509838" y="3773488"/>
            <a:ext cx="0" cy="385762"/>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H="1">
            <a:off x="2879725" y="3778250"/>
            <a:ext cx="263525" cy="381000"/>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flipH="1" flipV="1">
            <a:off x="2894013" y="4870450"/>
            <a:ext cx="498475" cy="427038"/>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24" name="Rectangle 18"/>
          <p:cNvSpPr>
            <a:spLocks noChangeArrowheads="1"/>
          </p:cNvSpPr>
          <p:nvPr/>
        </p:nvSpPr>
        <p:spPr bwMode="auto">
          <a:xfrm>
            <a:off x="2382838" y="2233613"/>
            <a:ext cx="604837" cy="366712"/>
          </a:xfrm>
          <a:prstGeom prst="rect">
            <a:avLst/>
          </a:prstGeom>
          <a:solidFill>
            <a:srgbClr val="D9E14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000">
                <a:latin typeface="ＭＳ Ｐゴシック" charset="-128"/>
              </a:rPr>
              <a:t>副技術長</a:t>
            </a:r>
            <a:endParaRPr lang="en-US" altLang="ja-JP" sz="1000">
              <a:latin typeface="ＭＳ Ｐゴシック" charset="-128"/>
            </a:endParaRPr>
          </a:p>
        </p:txBody>
      </p:sp>
      <p:sp>
        <p:nvSpPr>
          <p:cNvPr id="3127" name="テキスト ボックス 3162"/>
          <p:cNvSpPr txBox="1">
            <a:spLocks noChangeArrowheads="1"/>
          </p:cNvSpPr>
          <p:nvPr/>
        </p:nvSpPr>
        <p:spPr bwMode="auto">
          <a:xfrm>
            <a:off x="6853195" y="2470834"/>
            <a:ext cx="21627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t>理工学系技術</a:t>
            </a:r>
            <a:r>
              <a:rPr lang="ja-JP" altLang="en-US" dirty="0" smtClean="0"/>
              <a:t>組織</a:t>
            </a:r>
            <a:endParaRPr lang="en-US" altLang="ja-JP" dirty="0" smtClean="0"/>
          </a:p>
          <a:p>
            <a:pPr eaLnBrk="1" hangingPunct="1"/>
            <a:r>
              <a:rPr lang="ja-JP" altLang="en-US" dirty="0" smtClean="0"/>
              <a:t>（現状から少し変更）</a:t>
            </a:r>
            <a:endParaRPr lang="ja-JP" altLang="en-US" dirty="0"/>
          </a:p>
        </p:txBody>
      </p:sp>
      <p:sp>
        <p:nvSpPr>
          <p:cNvPr id="3128" name="テキスト ボックス 135"/>
          <p:cNvSpPr txBox="1">
            <a:spLocks noChangeArrowheads="1"/>
          </p:cNvSpPr>
          <p:nvPr/>
        </p:nvSpPr>
        <p:spPr bwMode="auto">
          <a:xfrm>
            <a:off x="6788150" y="5330825"/>
            <a:ext cx="214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t>センター系技術組織</a:t>
            </a:r>
          </a:p>
        </p:txBody>
      </p:sp>
      <p:sp>
        <p:nvSpPr>
          <p:cNvPr id="2" name="上下矢印 1"/>
          <p:cNvSpPr/>
          <p:nvPr/>
        </p:nvSpPr>
        <p:spPr>
          <a:xfrm>
            <a:off x="4073525" y="4065588"/>
            <a:ext cx="225425" cy="8016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 name="Rectangle 32"/>
          <p:cNvSpPr>
            <a:spLocks noChangeArrowheads="1"/>
          </p:cNvSpPr>
          <p:nvPr/>
        </p:nvSpPr>
        <p:spPr bwMode="auto">
          <a:xfrm>
            <a:off x="4410075" y="2040467"/>
            <a:ext cx="981075" cy="301625"/>
          </a:xfrm>
          <a:prstGeom prst="rect">
            <a:avLst/>
          </a:prstGeom>
          <a:solidFill>
            <a:srgbClr val="F3B7A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000" dirty="0"/>
          </a:p>
          <a:p>
            <a:r>
              <a:rPr lang="ja-JP" altLang="en-US" sz="1000" dirty="0"/>
              <a:t>技術専門職員</a:t>
            </a:r>
            <a:endParaRPr lang="en-US" altLang="ja-JP" sz="1000" dirty="0"/>
          </a:p>
          <a:p>
            <a:endParaRPr lang="ja-JP" altLang="en-US" sz="1000" dirty="0"/>
          </a:p>
        </p:txBody>
      </p:sp>
      <p:sp>
        <p:nvSpPr>
          <p:cNvPr id="3" name="テキスト ボックス 2"/>
          <p:cNvSpPr txBox="1"/>
          <p:nvPr/>
        </p:nvSpPr>
        <p:spPr>
          <a:xfrm>
            <a:off x="427254" y="367626"/>
            <a:ext cx="8193269" cy="369332"/>
          </a:xfrm>
          <a:prstGeom prst="rect">
            <a:avLst/>
          </a:prstGeom>
          <a:noFill/>
        </p:spPr>
        <p:txBody>
          <a:bodyPr wrap="none" rtlCol="0">
            <a:spAutoFit/>
          </a:bodyPr>
          <a:lstStyle/>
          <a:p>
            <a:r>
              <a:rPr lang="ja-JP" altLang="en-US" dirty="0" smtClean="0"/>
              <a:t>発想　；　センター系技術職員をピラミッド型組織にして昇給を多少改善できないか。</a:t>
            </a:r>
            <a:endParaRPr kumimoji="1" lang="ja-JP" altLang="en-US" dirty="0"/>
          </a:p>
        </p:txBody>
      </p:sp>
      <p:sp>
        <p:nvSpPr>
          <p:cNvPr id="4" name="テキスト ボックス 3"/>
          <p:cNvSpPr txBox="1"/>
          <p:nvPr/>
        </p:nvSpPr>
        <p:spPr>
          <a:xfrm>
            <a:off x="545151" y="876927"/>
            <a:ext cx="5990743" cy="861774"/>
          </a:xfrm>
          <a:prstGeom prst="rect">
            <a:avLst/>
          </a:prstGeom>
          <a:noFill/>
        </p:spPr>
        <p:txBody>
          <a:bodyPr wrap="none" rtlCol="0">
            <a:spAutoFit/>
          </a:bodyPr>
          <a:lstStyle/>
          <a:p>
            <a:pPr>
              <a:defRPr/>
            </a:pPr>
            <a:r>
              <a:rPr lang="ja-JP" altLang="en-US" sz="1600" b="1" dirty="0" smtClean="0"/>
              <a:t>「全学的業務支援連携</a:t>
            </a:r>
            <a:r>
              <a:rPr lang="ja-JP" altLang="en-US" sz="1600" b="1" dirty="0"/>
              <a:t>の体制」　</a:t>
            </a:r>
            <a:endParaRPr lang="en-US" altLang="ja-JP" sz="1600" b="1" dirty="0"/>
          </a:p>
          <a:p>
            <a:pPr>
              <a:defRPr/>
            </a:pPr>
            <a:r>
              <a:rPr lang="ja-JP" altLang="en-US" sz="1600" dirty="0"/>
              <a:t>（個人的な構想だが人事労務課長</a:t>
            </a:r>
            <a:r>
              <a:rPr lang="ja-JP" altLang="en-US" sz="1600" dirty="0" smtClean="0"/>
              <a:t>、安心センター</a:t>
            </a:r>
            <a:r>
              <a:rPr lang="ja-JP" altLang="en-US" sz="1600" dirty="0"/>
              <a:t>長には提示した。）</a:t>
            </a:r>
          </a:p>
          <a:p>
            <a:endParaRPr kumimoji="1" lang="ja-JP" altLang="en-US" dirty="0"/>
          </a:p>
        </p:txBody>
      </p:sp>
    </p:spTree>
    <p:extLst>
      <p:ext uri="{BB962C8B-B14F-4D97-AF65-F5344CB8AC3E}">
        <p14:creationId xmlns:p14="http://schemas.microsoft.com/office/powerpoint/2010/main" val="3053048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組織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80694"/>
            <a:ext cx="6120680" cy="6568824"/>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5724128" y="5138504"/>
            <a:ext cx="2448272" cy="1440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smtClean="0">
                <a:solidFill>
                  <a:srgbClr val="FF0000"/>
                </a:solidFill>
                <a:latin typeface="HGP創英角ｺﾞｼｯｸUB" pitchFamily="50" charset="-128"/>
                <a:ea typeface="HGP創英角ｺﾞｼｯｸUB" pitchFamily="50" charset="-128"/>
              </a:rPr>
              <a:t>１</a:t>
            </a:r>
            <a:endParaRPr kumimoji="1" lang="ja-JP" altLang="en-US" sz="1050">
              <a:solidFill>
                <a:srgbClr val="FF0000"/>
              </a:solidFill>
              <a:latin typeface="HGP創英角ｺﾞｼｯｸUB" pitchFamily="50" charset="-128"/>
              <a:ea typeface="HGP創英角ｺﾞｼｯｸUB" pitchFamily="50" charset="-128"/>
            </a:endParaRPr>
          </a:p>
        </p:txBody>
      </p:sp>
      <p:sp>
        <p:nvSpPr>
          <p:cNvPr id="4" name="正方形/長方形 3"/>
          <p:cNvSpPr/>
          <p:nvPr/>
        </p:nvSpPr>
        <p:spPr>
          <a:xfrm>
            <a:off x="5724128" y="5300368"/>
            <a:ext cx="2448272" cy="1440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smtClean="0">
                <a:solidFill>
                  <a:srgbClr val="FF0000"/>
                </a:solidFill>
                <a:latin typeface="HGP創英角ｺﾞｼｯｸUB" pitchFamily="50" charset="-128"/>
                <a:ea typeface="HGP創英角ｺﾞｼｯｸUB" pitchFamily="50" charset="-128"/>
              </a:rPr>
              <a:t>４</a:t>
            </a:r>
            <a:endParaRPr kumimoji="1" lang="ja-JP" altLang="en-US" sz="1050" dirty="0">
              <a:solidFill>
                <a:srgbClr val="FF0000"/>
              </a:solidFill>
              <a:latin typeface="HGP創英角ｺﾞｼｯｸUB" pitchFamily="50" charset="-128"/>
              <a:ea typeface="HGP創英角ｺﾞｼｯｸUB" pitchFamily="50" charset="-128"/>
            </a:endParaRPr>
          </a:p>
        </p:txBody>
      </p:sp>
      <p:sp>
        <p:nvSpPr>
          <p:cNvPr id="5" name="正方形/長方形 4"/>
          <p:cNvSpPr/>
          <p:nvPr/>
        </p:nvSpPr>
        <p:spPr>
          <a:xfrm>
            <a:off x="5735176" y="5661248"/>
            <a:ext cx="2448272" cy="1440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smtClean="0">
                <a:solidFill>
                  <a:srgbClr val="FF0000"/>
                </a:solidFill>
                <a:latin typeface="HGP創英角ｺﾞｼｯｸUB" pitchFamily="50" charset="-128"/>
                <a:ea typeface="HGP創英角ｺﾞｼｯｸUB" pitchFamily="50" charset="-128"/>
              </a:rPr>
              <a:t>１</a:t>
            </a:r>
            <a:endParaRPr kumimoji="1" lang="ja-JP" altLang="en-US" sz="1050" dirty="0">
              <a:solidFill>
                <a:srgbClr val="FF0000"/>
              </a:solidFill>
              <a:latin typeface="HGP創英角ｺﾞｼｯｸUB" pitchFamily="50" charset="-128"/>
              <a:ea typeface="HGP創英角ｺﾞｼｯｸUB" pitchFamily="50" charset="-128"/>
            </a:endParaRPr>
          </a:p>
        </p:txBody>
      </p:sp>
      <p:sp>
        <p:nvSpPr>
          <p:cNvPr id="3" name="テキスト ボックス 2"/>
          <p:cNvSpPr txBox="1"/>
          <p:nvPr/>
        </p:nvSpPr>
        <p:spPr>
          <a:xfrm>
            <a:off x="77072" y="84998"/>
            <a:ext cx="1830632" cy="646331"/>
          </a:xfrm>
          <a:prstGeom prst="rect">
            <a:avLst/>
          </a:prstGeom>
          <a:noFill/>
          <a:ln w="28575">
            <a:solidFill>
              <a:schemeClr val="tx2"/>
            </a:solidFill>
          </a:ln>
        </p:spPr>
        <p:txBody>
          <a:bodyPr wrap="square" rtlCol="0">
            <a:spAutoFit/>
          </a:bodyPr>
          <a:lstStyle/>
          <a:p>
            <a:r>
              <a:rPr kumimoji="1" lang="ja-JP" altLang="en-US" dirty="0" smtClean="0">
                <a:latin typeface="HGP創英角ｺﾞｼｯｸUB" pitchFamily="50" charset="-128"/>
                <a:ea typeface="HGP創英角ｺﾞｼｯｸUB" pitchFamily="50" charset="-128"/>
              </a:rPr>
              <a:t>横浜国立大学</a:t>
            </a:r>
            <a:endParaRPr kumimoji="1" lang="en-US" altLang="ja-JP" dirty="0" smtClean="0">
              <a:latin typeface="HGP創英角ｺﾞｼｯｸUB" pitchFamily="50" charset="-128"/>
              <a:ea typeface="HGP創英角ｺﾞｼｯｸUB" pitchFamily="50" charset="-128"/>
            </a:endParaRPr>
          </a:p>
          <a:p>
            <a:r>
              <a:rPr lang="ja-JP" altLang="en-US" dirty="0" smtClean="0">
                <a:latin typeface="HGP創英角ｺﾞｼｯｸUB" pitchFamily="50" charset="-128"/>
                <a:ea typeface="HGP創英角ｺﾞｼｯｸUB" pitchFamily="50" charset="-128"/>
              </a:rPr>
              <a:t>教育・研究</a:t>
            </a:r>
            <a:r>
              <a:rPr kumimoji="1" lang="ja-JP" altLang="en-US" dirty="0" smtClean="0">
                <a:latin typeface="HGP創英角ｺﾞｼｯｸUB" pitchFamily="50" charset="-128"/>
                <a:ea typeface="HGP創英角ｺﾞｼｯｸUB" pitchFamily="50" charset="-128"/>
              </a:rPr>
              <a:t>組織</a:t>
            </a:r>
            <a:endParaRPr kumimoji="1" lang="ja-JP" altLang="en-US" dirty="0">
              <a:latin typeface="HGP創英角ｺﾞｼｯｸUB" pitchFamily="50" charset="-128"/>
              <a:ea typeface="HGP創英角ｺﾞｼｯｸUB" pitchFamily="50" charset="-128"/>
            </a:endParaRPr>
          </a:p>
        </p:txBody>
      </p:sp>
      <p:sp>
        <p:nvSpPr>
          <p:cNvPr id="7" name="正方形/長方形 6"/>
          <p:cNvSpPr/>
          <p:nvPr/>
        </p:nvSpPr>
        <p:spPr>
          <a:xfrm>
            <a:off x="4355976" y="2988096"/>
            <a:ext cx="2448272" cy="1440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smtClean="0">
                <a:solidFill>
                  <a:srgbClr val="FF0000"/>
                </a:solidFill>
                <a:latin typeface="HGP創英角ｺﾞｼｯｸUB" pitchFamily="50" charset="-128"/>
                <a:ea typeface="HGP創英角ｺﾞｼｯｸUB" pitchFamily="50" charset="-128"/>
              </a:rPr>
              <a:t>技術職員　２７名</a:t>
            </a:r>
            <a:endParaRPr kumimoji="1" lang="en-US" altLang="ja-JP" sz="1050" dirty="0" smtClean="0">
              <a:solidFill>
                <a:srgbClr val="FF0000"/>
              </a:solidFill>
              <a:latin typeface="HGP創英角ｺﾞｼｯｸUB" pitchFamily="50" charset="-128"/>
              <a:ea typeface="HGP創英角ｺﾞｼｯｸUB" pitchFamily="50" charset="-128"/>
            </a:endParaRPr>
          </a:p>
        </p:txBody>
      </p:sp>
      <p:sp>
        <p:nvSpPr>
          <p:cNvPr id="8" name="線吹き出し 1 (枠付き) 7"/>
          <p:cNvSpPr/>
          <p:nvPr/>
        </p:nvSpPr>
        <p:spPr>
          <a:xfrm>
            <a:off x="77072" y="3212976"/>
            <a:ext cx="2088232" cy="576064"/>
          </a:xfrm>
          <a:prstGeom prst="borderCallout1">
            <a:avLst>
              <a:gd name="adj1" fmla="val 26710"/>
              <a:gd name="adj2" fmla="val 101000"/>
              <a:gd name="adj3" fmla="val -1610"/>
              <a:gd name="adj4" fmla="val 1939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・部局内に</a:t>
            </a:r>
            <a:r>
              <a:rPr lang="ja-JP" altLang="en-US" sz="1200" dirty="0" smtClean="0">
                <a:solidFill>
                  <a:schemeClr val="tx1"/>
                </a:solidFill>
              </a:rPr>
              <a:t>技術部がある。</a:t>
            </a:r>
            <a:endParaRPr lang="en-US" altLang="ja-JP" sz="1200" dirty="0" smtClean="0">
              <a:solidFill>
                <a:schemeClr val="tx1"/>
              </a:solidFill>
            </a:endParaRPr>
          </a:p>
          <a:p>
            <a:r>
              <a:rPr lang="ja-JP" altLang="en-US" sz="1200" dirty="0" smtClean="0">
                <a:solidFill>
                  <a:schemeClr val="tx1"/>
                </a:solidFill>
              </a:rPr>
              <a:t>・ピラミッド型による</a:t>
            </a:r>
            <a:r>
              <a:rPr lang="ja-JP" altLang="en-US" sz="1200" dirty="0">
                <a:solidFill>
                  <a:schemeClr val="tx1"/>
                </a:solidFill>
              </a:rPr>
              <a:t>指揮</a:t>
            </a:r>
            <a:r>
              <a:rPr lang="ja-JP" altLang="en-US" sz="1200" dirty="0" smtClean="0">
                <a:solidFill>
                  <a:schemeClr val="tx1"/>
                </a:solidFill>
              </a:rPr>
              <a:t>系統</a:t>
            </a:r>
            <a:endParaRPr kumimoji="1" lang="en-US" altLang="ja-JP" sz="1200" dirty="0" smtClean="0">
              <a:solidFill>
                <a:schemeClr val="tx1"/>
              </a:solidFill>
            </a:endParaRPr>
          </a:p>
        </p:txBody>
      </p:sp>
      <p:sp>
        <p:nvSpPr>
          <p:cNvPr id="10" name="線吹き出し 1 (枠付き) 9"/>
          <p:cNvSpPr/>
          <p:nvPr/>
        </p:nvSpPr>
        <p:spPr>
          <a:xfrm>
            <a:off x="77072" y="5035293"/>
            <a:ext cx="2088232" cy="625955"/>
          </a:xfrm>
          <a:prstGeom prst="borderCallout1">
            <a:avLst>
              <a:gd name="adj1" fmla="val 48513"/>
              <a:gd name="adj2" fmla="val 99693"/>
              <a:gd name="adj3" fmla="val 64462"/>
              <a:gd name="adj4" fmla="val 2435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・各センターがひとつの部局</a:t>
            </a:r>
            <a:endParaRPr kumimoji="1" lang="en-US" altLang="ja-JP" sz="1200" dirty="0" smtClean="0">
              <a:solidFill>
                <a:schemeClr val="tx1"/>
              </a:solidFill>
            </a:endParaRPr>
          </a:p>
          <a:p>
            <a:r>
              <a:rPr lang="ja-JP" altLang="en-US" sz="1200" dirty="0" smtClean="0">
                <a:solidFill>
                  <a:schemeClr val="tx1"/>
                </a:solidFill>
              </a:rPr>
              <a:t>・技術部ナシ</a:t>
            </a:r>
            <a:endParaRPr lang="en-US" altLang="ja-JP" sz="1200" dirty="0" smtClean="0">
              <a:solidFill>
                <a:schemeClr val="tx1"/>
              </a:solidFill>
            </a:endParaRPr>
          </a:p>
          <a:p>
            <a:r>
              <a:rPr lang="ja-JP" altLang="en-US" sz="1200" dirty="0" smtClean="0">
                <a:solidFill>
                  <a:schemeClr val="tx1"/>
                </a:solidFill>
              </a:rPr>
              <a:t>・技術専門員はいない。</a:t>
            </a:r>
            <a:endParaRPr lang="en-US" altLang="ja-JP" sz="1200" dirty="0" smtClean="0">
              <a:solidFill>
                <a:schemeClr val="tx1"/>
              </a:solidFill>
            </a:endParaRPr>
          </a:p>
        </p:txBody>
      </p:sp>
      <p:sp>
        <p:nvSpPr>
          <p:cNvPr id="6" name="テキスト ボックス 5"/>
          <p:cNvSpPr txBox="1"/>
          <p:nvPr/>
        </p:nvSpPr>
        <p:spPr>
          <a:xfrm>
            <a:off x="169868" y="5820927"/>
            <a:ext cx="3990872" cy="923330"/>
          </a:xfrm>
          <a:prstGeom prst="rect">
            <a:avLst/>
          </a:prstGeom>
          <a:noFill/>
          <a:ln>
            <a:solidFill>
              <a:schemeClr val="accent1"/>
            </a:solidFill>
            <a:prstDash val="sysDash"/>
          </a:ln>
        </p:spPr>
        <p:txBody>
          <a:bodyPr wrap="square" rtlCol="0">
            <a:spAutoFit/>
          </a:bodyPr>
          <a:lstStyle/>
          <a:p>
            <a:r>
              <a:rPr kumimoji="1" lang="ja-JP" altLang="en-US" dirty="0" smtClean="0"/>
              <a:t>センター系技術職員は組織ピラミッドがないため、昇給は事務の係長相当で頭打ち。</a:t>
            </a:r>
            <a:endParaRPr kumimoji="1" lang="ja-JP" altLang="en-US" dirty="0"/>
          </a:p>
        </p:txBody>
      </p:sp>
    </p:spTree>
    <p:extLst>
      <p:ext uri="{BB962C8B-B14F-4D97-AF65-F5344CB8AC3E}">
        <p14:creationId xmlns:p14="http://schemas.microsoft.com/office/powerpoint/2010/main" val="3123701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7"/>
          <p:cNvSpPr>
            <a:spLocks noChangeAspect="1" noChangeArrowheads="1"/>
          </p:cNvSpPr>
          <p:nvPr/>
        </p:nvSpPr>
        <p:spPr bwMode="auto">
          <a:xfrm>
            <a:off x="395536" y="44624"/>
            <a:ext cx="8136904" cy="724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7762" tIns="53881" rIns="107762" bIns="53881">
            <a:spAutoFit/>
          </a:bodyPr>
          <a:lstStyle/>
          <a:p>
            <a:pPr defTabSz="1077913"/>
            <a:r>
              <a:rPr lang="ja-JP" altLang="en-US" sz="4000" b="1" baseline="0" dirty="0" smtClean="0"/>
              <a:t>安心センター組織図 </a:t>
            </a:r>
            <a:endParaRPr lang="en-US" altLang="ja-JP" sz="4000" b="1" baseline="0" dirty="0"/>
          </a:p>
        </p:txBody>
      </p:sp>
      <p:sp>
        <p:nvSpPr>
          <p:cNvPr id="9" name="テキスト ボックス 8"/>
          <p:cNvSpPr txBox="1"/>
          <p:nvPr/>
        </p:nvSpPr>
        <p:spPr>
          <a:xfrm>
            <a:off x="200258" y="4703228"/>
            <a:ext cx="7788506" cy="1384995"/>
          </a:xfrm>
          <a:prstGeom prst="rect">
            <a:avLst/>
          </a:prstGeom>
          <a:solidFill>
            <a:schemeClr val="accent1">
              <a:lumMod val="20000"/>
              <a:lumOff val="80000"/>
            </a:schemeClr>
          </a:solidFill>
          <a:ln w="15875">
            <a:solidFill>
              <a:schemeClr val="accent1"/>
            </a:solidFill>
          </a:ln>
        </p:spPr>
        <p:txBody>
          <a:bodyPr wrap="square" rtlCol="0">
            <a:spAutoFit/>
          </a:bodyPr>
          <a:lstStyle/>
          <a:p>
            <a:r>
              <a:rPr lang="ja-JP" altLang="en-US" sz="2800" dirty="0" smtClean="0"/>
              <a:t>教育学研究科、国際社会科学研究科、</a:t>
            </a:r>
            <a:endParaRPr lang="en-US" altLang="ja-JP" sz="2800" dirty="0" smtClean="0"/>
          </a:p>
          <a:p>
            <a:r>
              <a:rPr kumimoji="1" lang="ja-JP" altLang="en-US" sz="2800" dirty="0" smtClean="0"/>
              <a:t>工学府、環境情報学府、都市イノベーション学府、</a:t>
            </a:r>
            <a:endParaRPr kumimoji="1" lang="en-US" altLang="ja-JP" sz="2800" dirty="0" smtClean="0"/>
          </a:p>
          <a:p>
            <a:r>
              <a:rPr lang="ja-JP" altLang="en-US" sz="2800" dirty="0" smtClean="0"/>
              <a:t>事務局等</a:t>
            </a:r>
            <a:endParaRPr kumimoji="1" lang="en-US" altLang="ja-JP" sz="2800" dirty="0" smtClean="0"/>
          </a:p>
        </p:txBody>
      </p:sp>
      <p:cxnSp>
        <p:nvCxnSpPr>
          <p:cNvPr id="13" name="直線コネクタ 12"/>
          <p:cNvCxnSpPr>
            <a:stCxn id="4" idx="2"/>
          </p:cNvCxnSpPr>
          <p:nvPr/>
        </p:nvCxnSpPr>
        <p:spPr>
          <a:xfrm rot="5400000">
            <a:off x="1251253" y="2054656"/>
            <a:ext cx="1563496" cy="441175"/>
          </a:xfrm>
          <a:prstGeom prst="bentConnector3">
            <a:avLst>
              <a:gd name="adj1" fmla="val 77239"/>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2"/>
          <p:cNvCxnSpPr/>
          <p:nvPr/>
        </p:nvCxnSpPr>
        <p:spPr>
          <a:xfrm>
            <a:off x="2253585" y="2709646"/>
            <a:ext cx="1670343" cy="410562"/>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24" name="直線コネクタ 12"/>
          <p:cNvCxnSpPr/>
          <p:nvPr/>
        </p:nvCxnSpPr>
        <p:spPr>
          <a:xfrm rot="10800000" flipV="1">
            <a:off x="2063763" y="1678714"/>
            <a:ext cx="1620343" cy="1017678"/>
          </a:xfrm>
          <a:prstGeom prst="bentConnector3">
            <a:avLst>
              <a:gd name="adj1" fmla="val 87879"/>
            </a:avLst>
          </a:prstGeom>
          <a:ln w="3810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750886" y="908720"/>
            <a:ext cx="1005403" cy="584775"/>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3200" dirty="0"/>
              <a:t>学長</a:t>
            </a:r>
            <a:endParaRPr kumimoji="1" lang="ja-JP" altLang="en-US" sz="3200" dirty="0"/>
          </a:p>
        </p:txBody>
      </p:sp>
      <p:sp>
        <p:nvSpPr>
          <p:cNvPr id="5" name="テキスト ボックス 4"/>
          <p:cNvSpPr txBox="1"/>
          <p:nvPr/>
        </p:nvSpPr>
        <p:spPr>
          <a:xfrm>
            <a:off x="1237121" y="1983628"/>
            <a:ext cx="2032929" cy="584775"/>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3200" dirty="0" smtClean="0"/>
              <a:t>センター長</a:t>
            </a:r>
            <a:endParaRPr kumimoji="1" lang="ja-JP" altLang="en-US" sz="3200" dirty="0"/>
          </a:p>
        </p:txBody>
      </p:sp>
      <p:sp>
        <p:nvSpPr>
          <p:cNvPr id="6" name="テキスト ボックス 5"/>
          <p:cNvSpPr txBox="1"/>
          <p:nvPr/>
        </p:nvSpPr>
        <p:spPr>
          <a:xfrm>
            <a:off x="3432757" y="1268760"/>
            <a:ext cx="1415772" cy="584775"/>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3200" dirty="0" smtClean="0"/>
              <a:t>副学長</a:t>
            </a:r>
            <a:endParaRPr kumimoji="1" lang="ja-JP" altLang="en-US" sz="3200" dirty="0"/>
          </a:p>
        </p:txBody>
      </p:sp>
      <p:sp>
        <p:nvSpPr>
          <p:cNvPr id="7" name="テキスト ボックス 6"/>
          <p:cNvSpPr txBox="1"/>
          <p:nvPr/>
        </p:nvSpPr>
        <p:spPr>
          <a:xfrm>
            <a:off x="118866" y="2836085"/>
            <a:ext cx="2339102" cy="954107"/>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2800" dirty="0" smtClean="0"/>
              <a:t>専任教職員</a:t>
            </a:r>
            <a:endParaRPr lang="en-US" altLang="ja-JP" sz="2800" dirty="0" smtClean="0"/>
          </a:p>
          <a:p>
            <a:r>
              <a:rPr kumimoji="1" lang="ja-JP" altLang="en-US" sz="2800" dirty="0"/>
              <a:t>事務</a:t>
            </a:r>
            <a:r>
              <a:rPr kumimoji="1" lang="ja-JP" altLang="en-US" sz="2800" dirty="0" smtClean="0"/>
              <a:t>補佐員</a:t>
            </a:r>
            <a:r>
              <a:rPr kumimoji="1" lang="ja-JP" altLang="en-US" sz="2800" dirty="0"/>
              <a:t>等</a:t>
            </a:r>
          </a:p>
        </p:txBody>
      </p:sp>
      <p:sp>
        <p:nvSpPr>
          <p:cNvPr id="8" name="テキスト ボックス 7"/>
          <p:cNvSpPr txBox="1"/>
          <p:nvPr/>
        </p:nvSpPr>
        <p:spPr>
          <a:xfrm>
            <a:off x="2687756" y="2840346"/>
            <a:ext cx="2997937" cy="954107"/>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2800" dirty="0" smtClean="0"/>
              <a:t>プロジェクト教職員</a:t>
            </a:r>
            <a:endParaRPr lang="en-US" altLang="ja-JP" sz="2800" dirty="0" smtClean="0"/>
          </a:p>
          <a:p>
            <a:r>
              <a:rPr kumimoji="1" lang="ja-JP" altLang="en-US" sz="2800" dirty="0" smtClean="0"/>
              <a:t>客員教員等</a:t>
            </a:r>
            <a:endParaRPr kumimoji="1" lang="ja-JP" altLang="en-US" sz="2800" dirty="0"/>
          </a:p>
        </p:txBody>
      </p:sp>
      <p:sp>
        <p:nvSpPr>
          <p:cNvPr id="34" name="角丸四角形 33"/>
          <p:cNvSpPr/>
          <p:nvPr/>
        </p:nvSpPr>
        <p:spPr>
          <a:xfrm>
            <a:off x="62630" y="1920999"/>
            <a:ext cx="6093546" cy="2268732"/>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左矢印 34"/>
          <p:cNvSpPr/>
          <p:nvPr/>
        </p:nvSpPr>
        <p:spPr>
          <a:xfrm>
            <a:off x="6156176" y="2276015"/>
            <a:ext cx="489204" cy="2923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左矢印 35"/>
          <p:cNvSpPr/>
          <p:nvPr/>
        </p:nvSpPr>
        <p:spPr>
          <a:xfrm>
            <a:off x="6156176" y="3219509"/>
            <a:ext cx="489204" cy="2923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607911" y="2132692"/>
            <a:ext cx="1980029" cy="523220"/>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2800" dirty="0" smtClean="0"/>
              <a:t>運営委員会</a:t>
            </a:r>
            <a:endParaRPr kumimoji="1" lang="ja-JP" altLang="en-US" sz="2800" dirty="0"/>
          </a:p>
        </p:txBody>
      </p:sp>
      <p:sp>
        <p:nvSpPr>
          <p:cNvPr id="11" name="テキスト ボックス 10"/>
          <p:cNvSpPr txBox="1"/>
          <p:nvPr/>
        </p:nvSpPr>
        <p:spPr>
          <a:xfrm>
            <a:off x="6595985" y="3119482"/>
            <a:ext cx="2218877" cy="1138773"/>
          </a:xfrm>
          <a:prstGeom prst="rect">
            <a:avLst/>
          </a:prstGeom>
          <a:solidFill>
            <a:schemeClr val="accent1">
              <a:lumMod val="20000"/>
              <a:lumOff val="80000"/>
            </a:schemeClr>
          </a:solidFill>
          <a:ln w="15875">
            <a:solidFill>
              <a:schemeClr val="accent1"/>
            </a:solidFill>
          </a:ln>
        </p:spPr>
        <p:txBody>
          <a:bodyPr wrap="none" rtlCol="0">
            <a:spAutoFit/>
          </a:bodyPr>
          <a:lstStyle/>
          <a:p>
            <a:r>
              <a:rPr lang="ja-JP" altLang="en-US" sz="2800" dirty="0" smtClean="0"/>
              <a:t>庶務、会計等</a:t>
            </a:r>
            <a:endParaRPr lang="en-US" altLang="ja-JP" sz="2800" dirty="0" smtClean="0"/>
          </a:p>
          <a:p>
            <a:r>
              <a:rPr kumimoji="1" lang="ja-JP" altLang="en-US" sz="2000" dirty="0"/>
              <a:t>研究</a:t>
            </a:r>
            <a:r>
              <a:rPr kumimoji="1" lang="ja-JP" altLang="en-US" sz="2000" dirty="0" smtClean="0"/>
              <a:t>推進部</a:t>
            </a:r>
            <a:endParaRPr kumimoji="1" lang="en-US" altLang="ja-JP" sz="2000" dirty="0" smtClean="0"/>
          </a:p>
          <a:p>
            <a:r>
              <a:rPr lang="ja-JP" altLang="en-US" sz="2000" dirty="0" smtClean="0"/>
              <a:t>研究</a:t>
            </a:r>
            <a:r>
              <a:rPr lang="ja-JP" altLang="en-US" sz="2000" dirty="0"/>
              <a:t>推進課</a:t>
            </a:r>
            <a:endParaRPr kumimoji="1" lang="ja-JP" altLang="en-US" sz="2000" dirty="0"/>
          </a:p>
        </p:txBody>
      </p:sp>
      <p:sp>
        <p:nvSpPr>
          <p:cNvPr id="37" name="左矢印 36"/>
          <p:cNvSpPr/>
          <p:nvPr/>
        </p:nvSpPr>
        <p:spPr>
          <a:xfrm rot="5400000">
            <a:off x="2544075" y="4312116"/>
            <a:ext cx="489204" cy="2923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283908" y="4273644"/>
            <a:ext cx="1569660" cy="461665"/>
          </a:xfrm>
          <a:prstGeom prst="rect">
            <a:avLst/>
          </a:prstGeom>
          <a:noFill/>
        </p:spPr>
        <p:txBody>
          <a:bodyPr wrap="none" rtlCol="0">
            <a:spAutoFit/>
          </a:bodyPr>
          <a:lstStyle/>
          <a:p>
            <a:r>
              <a:rPr kumimoji="1" lang="ja-JP" altLang="en-US" sz="2400" dirty="0" smtClean="0"/>
              <a:t>協力・連携</a:t>
            </a:r>
            <a:endParaRPr kumimoji="1" lang="ja-JP" altLang="en-US" sz="2400" dirty="0"/>
          </a:p>
        </p:txBody>
      </p:sp>
      <p:sp>
        <p:nvSpPr>
          <p:cNvPr id="2" name="テキスト ボックス 1"/>
          <p:cNvSpPr txBox="1"/>
          <p:nvPr/>
        </p:nvSpPr>
        <p:spPr>
          <a:xfrm>
            <a:off x="39610" y="3820399"/>
            <a:ext cx="5129930" cy="369332"/>
          </a:xfrm>
          <a:prstGeom prst="rect">
            <a:avLst/>
          </a:prstGeom>
          <a:noFill/>
        </p:spPr>
        <p:txBody>
          <a:bodyPr wrap="none" rtlCol="0">
            <a:spAutoFit/>
          </a:bodyPr>
          <a:lstStyle/>
          <a:p>
            <a:r>
              <a:rPr kumimoji="1" lang="ja-JP" altLang="en-US" dirty="0" smtClean="0"/>
              <a:t>・技術職員は教員の指揮下にある。技術組織ナシ。</a:t>
            </a:r>
            <a:endParaRPr kumimoji="1" lang="ja-JP" altLang="en-US" dirty="0"/>
          </a:p>
        </p:txBody>
      </p:sp>
      <p:sp>
        <p:nvSpPr>
          <p:cNvPr id="12" name="テキスト ボックス 11"/>
          <p:cNvSpPr txBox="1"/>
          <p:nvPr/>
        </p:nvSpPr>
        <p:spPr>
          <a:xfrm>
            <a:off x="395536" y="6412686"/>
            <a:ext cx="7992894" cy="369332"/>
          </a:xfrm>
          <a:prstGeom prst="rect">
            <a:avLst/>
          </a:prstGeom>
          <a:noFill/>
        </p:spPr>
        <p:txBody>
          <a:bodyPr wrap="none" rtlCol="0">
            <a:spAutoFit/>
          </a:bodyPr>
          <a:lstStyle/>
          <a:p>
            <a:r>
              <a:rPr lang="en-US" altLang="ja-JP" dirty="0" smtClean="0"/>
              <a:t>※</a:t>
            </a:r>
            <a:r>
              <a:rPr lang="ja-JP" altLang="en-US" dirty="0" smtClean="0"/>
              <a:t>　平成</a:t>
            </a:r>
            <a:r>
              <a:rPr lang="en-US" altLang="ja-JP" dirty="0" smtClean="0"/>
              <a:t>16</a:t>
            </a:r>
            <a:r>
              <a:rPr lang="ja-JP" altLang="en-US" dirty="0" smtClean="0"/>
              <a:t>年</a:t>
            </a:r>
            <a:r>
              <a:rPr lang="en-US" altLang="ja-JP" dirty="0" smtClean="0"/>
              <a:t>6</a:t>
            </a:r>
            <a:r>
              <a:rPr lang="ja-JP" altLang="en-US" dirty="0" smtClean="0"/>
              <a:t>月に新設された。</a:t>
            </a:r>
            <a:r>
              <a:rPr lang="en-US" altLang="ja-JP" dirty="0" smtClean="0"/>
              <a:t>5</a:t>
            </a:r>
            <a:r>
              <a:rPr lang="ja-JP" altLang="en-US" dirty="0" smtClean="0"/>
              <a:t>年ごとに継続可否のための業績評価を受ける。</a:t>
            </a:r>
            <a:endParaRPr kumimoji="1" lang="ja-JP" altLang="en-US" dirty="0"/>
          </a:p>
        </p:txBody>
      </p:sp>
    </p:spTree>
    <p:extLst>
      <p:ext uri="{BB962C8B-B14F-4D97-AF65-F5344CB8AC3E}">
        <p14:creationId xmlns:p14="http://schemas.microsoft.com/office/powerpoint/2010/main" val="104578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686800" cy="1143000"/>
          </a:xfrm>
        </p:spPr>
        <p:txBody>
          <a:bodyPr>
            <a:normAutofit/>
          </a:bodyPr>
          <a:lstStyle/>
          <a:p>
            <a:r>
              <a:rPr lang="ja-JP" altLang="en-US" sz="3100" dirty="0" smtClean="0"/>
              <a:t>安心</a:t>
            </a:r>
            <a:r>
              <a:rPr lang="ja-JP" altLang="en-US" sz="3100" dirty="0"/>
              <a:t>・安全の科学研究教育</a:t>
            </a:r>
            <a:r>
              <a:rPr lang="ja-JP" altLang="en-US" sz="3100" dirty="0" smtClean="0"/>
              <a:t>センター事業について</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安心</a:t>
            </a:r>
            <a:r>
              <a:rPr lang="ja-JP" altLang="en-US" sz="2800" dirty="0" smtClean="0"/>
              <a:t>センター業務内容</a:t>
            </a:r>
            <a:endParaRPr lang="en-US" altLang="ja-JP" sz="2800" dirty="0" smtClean="0"/>
          </a:p>
          <a:p>
            <a:pPr marL="0" indent="0">
              <a:buNone/>
            </a:pP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1328745904"/>
              </p:ext>
            </p:extLst>
          </p:nvPr>
        </p:nvGraphicFramePr>
        <p:xfrm>
          <a:off x="350035" y="2666529"/>
          <a:ext cx="8542445" cy="3426767"/>
        </p:xfrm>
        <a:graphic>
          <a:graphicData uri="http://schemas.openxmlformats.org/drawingml/2006/table">
            <a:tbl>
              <a:tblPr>
                <a:tableStyleId>{5C22544A-7EE6-4342-B048-85BDC9FD1C3A}</a:tableStyleId>
              </a:tblPr>
              <a:tblGrid>
                <a:gridCol w="8542445"/>
              </a:tblGrid>
              <a:tr h="3426767">
                <a:tc>
                  <a:txBody>
                    <a:bodyPr/>
                    <a:lstStyle/>
                    <a:p>
                      <a:pPr algn="just">
                        <a:spcAft>
                          <a:spcPts val="0"/>
                        </a:spcAft>
                      </a:pPr>
                      <a:r>
                        <a:rPr lang="en-US" sz="2000" kern="100" dirty="0">
                          <a:effectLst/>
                        </a:rPr>
                        <a:t> </a:t>
                      </a:r>
                      <a:endParaRPr lang="ja-JP" sz="2000" kern="100" dirty="0">
                        <a:effectLst/>
                      </a:endParaRPr>
                    </a:p>
                    <a:p>
                      <a:pPr algn="just">
                        <a:spcAft>
                          <a:spcPts val="0"/>
                        </a:spcAft>
                      </a:pPr>
                      <a:r>
                        <a:rPr lang="ja-JP" sz="2000" kern="100" dirty="0">
                          <a:effectLst/>
                        </a:rPr>
                        <a:t>　第２条　センターは、次の各号に掲げる業務を行う</a:t>
                      </a:r>
                      <a:r>
                        <a:rPr lang="ja-JP" sz="2000" kern="100" dirty="0" smtClean="0">
                          <a:effectLst/>
                        </a:rPr>
                        <a:t>。</a:t>
                      </a:r>
                      <a:endParaRPr lang="en-US" altLang="ja-JP" sz="2000" kern="100" dirty="0" smtClean="0">
                        <a:effectLst/>
                      </a:endParaRPr>
                    </a:p>
                    <a:p>
                      <a:pPr algn="just">
                        <a:spcAft>
                          <a:spcPts val="0"/>
                        </a:spcAft>
                      </a:pPr>
                      <a:endParaRPr lang="ja-JP" sz="2000" kern="100" dirty="0">
                        <a:effectLst/>
                      </a:endParaRPr>
                    </a:p>
                    <a:p>
                      <a:pPr marL="267970" indent="-267970" algn="just">
                        <a:spcAft>
                          <a:spcPts val="0"/>
                        </a:spcAft>
                      </a:pPr>
                      <a:r>
                        <a:rPr lang="ja-JP" sz="2000" kern="100" dirty="0">
                          <a:effectLst/>
                        </a:rPr>
                        <a:t>　</a:t>
                      </a:r>
                      <a:r>
                        <a:rPr lang="en-US" sz="2000" kern="100" dirty="0">
                          <a:effectLst/>
                        </a:rPr>
                        <a:t>(1) </a:t>
                      </a:r>
                      <a:r>
                        <a:rPr lang="ja-JP" sz="2000" kern="100" dirty="0">
                          <a:effectLst/>
                        </a:rPr>
                        <a:t>横浜国立大学大学院修士課程及び博士課程の学生に対し、安心・安全な</a:t>
                      </a:r>
                      <a:r>
                        <a:rPr lang="ja-JP" sz="2000" kern="100" dirty="0" smtClean="0">
                          <a:effectLst/>
                        </a:rPr>
                        <a:t>社会の</a:t>
                      </a:r>
                      <a:r>
                        <a:rPr lang="ja-JP" sz="2000" kern="100" dirty="0">
                          <a:effectLst/>
                        </a:rPr>
                        <a:t>構築のための人材育成を目的とした教育を行うこと</a:t>
                      </a:r>
                      <a:r>
                        <a:rPr lang="ja-JP" sz="2000" kern="100" dirty="0" smtClean="0">
                          <a:effectLst/>
                        </a:rPr>
                        <a:t>。</a:t>
                      </a:r>
                      <a:endParaRPr lang="en-US" altLang="ja-JP" sz="2000" kern="100" dirty="0" smtClean="0">
                        <a:effectLst/>
                      </a:endParaRPr>
                    </a:p>
                    <a:p>
                      <a:pPr marL="267970" indent="-267970" algn="just">
                        <a:spcAft>
                          <a:spcPts val="0"/>
                        </a:spcAft>
                      </a:pPr>
                      <a:endParaRPr lang="ja-JP" sz="2000" kern="100" dirty="0">
                        <a:effectLst/>
                      </a:endParaRPr>
                    </a:p>
                    <a:p>
                      <a:pPr algn="just">
                        <a:spcAft>
                          <a:spcPts val="0"/>
                        </a:spcAft>
                      </a:pPr>
                      <a:r>
                        <a:rPr lang="ja-JP" sz="2000" kern="100" dirty="0">
                          <a:effectLst/>
                        </a:rPr>
                        <a:t>　</a:t>
                      </a:r>
                      <a:r>
                        <a:rPr lang="en-US" sz="2000" kern="100" dirty="0">
                          <a:effectLst/>
                        </a:rPr>
                        <a:t>(2) </a:t>
                      </a:r>
                      <a:r>
                        <a:rPr lang="ja-JP" sz="2000" kern="100" dirty="0">
                          <a:effectLst/>
                        </a:rPr>
                        <a:t>社会人に対し、安心・安全科学の再教育を行うこと。</a:t>
                      </a:r>
                    </a:p>
                    <a:p>
                      <a:pPr algn="just">
                        <a:spcAft>
                          <a:spcPts val="0"/>
                        </a:spcAft>
                      </a:pPr>
                      <a:endParaRPr lang="en-US" altLang="ja-JP" sz="2000" kern="100" dirty="0" smtClean="0">
                        <a:effectLst/>
                      </a:endParaRPr>
                    </a:p>
                    <a:p>
                      <a:pPr algn="just">
                        <a:spcAft>
                          <a:spcPts val="0"/>
                        </a:spcAft>
                      </a:pPr>
                      <a:r>
                        <a:rPr lang="ja-JP" sz="2000" kern="100" dirty="0">
                          <a:effectLst/>
                        </a:rPr>
                        <a:t>　</a:t>
                      </a:r>
                      <a:r>
                        <a:rPr lang="en-US" sz="2000" kern="100" dirty="0">
                          <a:effectLst/>
                        </a:rPr>
                        <a:t>(3) </a:t>
                      </a:r>
                      <a:r>
                        <a:rPr lang="ja-JP" sz="2000" kern="100" dirty="0">
                          <a:effectLst/>
                        </a:rPr>
                        <a:t>安心・安全の科学の研究開発に関すること</a:t>
                      </a:r>
                      <a:r>
                        <a:rPr lang="ja-JP" sz="2000" kern="100" dirty="0" smtClean="0">
                          <a:effectLst/>
                        </a:rPr>
                        <a:t>。</a:t>
                      </a:r>
                      <a:endParaRPr lang="en-US" altLang="ja-JP" sz="2000" kern="100" dirty="0" smtClean="0">
                        <a:effectLst/>
                      </a:endParaRPr>
                    </a:p>
                  </a:txBody>
                  <a:tcPr marL="62865" marR="62865" marT="0" marB="0"/>
                </a:tc>
              </a:tr>
            </a:tbl>
          </a:graphicData>
        </a:graphic>
      </p:graphicFrame>
      <p:sp>
        <p:nvSpPr>
          <p:cNvPr id="5" name="Rectangle 1"/>
          <p:cNvSpPr>
            <a:spLocks noChangeArrowheads="1"/>
          </p:cNvSpPr>
          <p:nvPr/>
        </p:nvSpPr>
        <p:spPr bwMode="auto">
          <a:xfrm>
            <a:off x="331679" y="2204864"/>
            <a:ext cx="88024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28600" algn="l"/>
                <a:tab pos="4800600" algn="l"/>
              </a:tabLst>
            </a:pPr>
            <a:r>
              <a:rPr kumimoji="1" lang="ja-JP" sz="2400" b="0" i="0" u="none" strike="noStrike" cap="none" normalizeH="0" baseline="0" dirty="0" smtClean="0">
                <a:ln>
                  <a:noFill/>
                </a:ln>
                <a:solidFill>
                  <a:srgbClr val="000000"/>
                </a:solidFill>
                <a:effectLst/>
                <a:latin typeface="Times New Roman" pitchFamily="18" charset="0"/>
                <a:ea typeface="ＭＳ 明朝" pitchFamily="17" charset="-128"/>
                <a:cs typeface="Times New Roman" pitchFamily="18" charset="0"/>
              </a:rPr>
              <a:t>横浜国立大学安心・安全の科学研究教育センター規則より抜粋</a:t>
            </a:r>
            <a:endPar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86550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87" y="-17648"/>
            <a:ext cx="9144000" cy="1143000"/>
          </a:xfrm>
        </p:spPr>
        <p:txBody>
          <a:bodyPr>
            <a:normAutofit/>
          </a:bodyPr>
          <a:lstStyle/>
          <a:p>
            <a:r>
              <a:rPr lang="ja-JP" altLang="en-US" sz="3100" dirty="0" smtClean="0"/>
              <a:t>安心・安全センターの構成員と技術職員の主な職務</a:t>
            </a:r>
            <a:endParaRPr kumimoji="1" lang="ja-JP" altLang="en-US" dirty="0"/>
          </a:p>
        </p:txBody>
      </p:sp>
      <p:sp>
        <p:nvSpPr>
          <p:cNvPr id="3" name="コンテンツ プレースホルダー 2"/>
          <p:cNvSpPr>
            <a:spLocks noGrp="1"/>
          </p:cNvSpPr>
          <p:nvPr>
            <p:ph idx="1"/>
          </p:nvPr>
        </p:nvSpPr>
        <p:spPr>
          <a:xfrm>
            <a:off x="107504" y="1196752"/>
            <a:ext cx="8856984" cy="5472608"/>
          </a:xfrm>
        </p:spPr>
        <p:txBody>
          <a:bodyPr>
            <a:normAutofit fontScale="77500" lnSpcReduction="20000"/>
          </a:bodyPr>
          <a:lstStyle/>
          <a:p>
            <a:pPr marL="0" indent="0">
              <a:buNone/>
            </a:pPr>
            <a:r>
              <a:rPr lang="en-US" altLang="ja-JP" dirty="0" smtClean="0"/>
              <a:t>【</a:t>
            </a:r>
            <a:r>
              <a:rPr lang="ja-JP" altLang="en-US" dirty="0" smtClean="0"/>
              <a:t>構成員</a:t>
            </a:r>
            <a:r>
              <a:rPr lang="en-US" altLang="ja-JP" dirty="0" smtClean="0"/>
              <a:t>】</a:t>
            </a:r>
          </a:p>
          <a:p>
            <a:pPr marL="0" indent="0">
              <a:buNone/>
            </a:pPr>
            <a:r>
              <a:rPr lang="ja-JP" altLang="en-US" dirty="0" smtClean="0"/>
              <a:t>・</a:t>
            </a:r>
            <a:r>
              <a:rPr lang="ja-JP" altLang="ja-JP" dirty="0" smtClean="0"/>
              <a:t>教員</a:t>
            </a:r>
            <a:r>
              <a:rPr lang="en-US" altLang="ja-JP" dirty="0" smtClean="0"/>
              <a:t>24</a:t>
            </a:r>
            <a:r>
              <a:rPr lang="ja-JP" altLang="ja-JP" dirty="0" smtClean="0"/>
              <a:t>名、</a:t>
            </a:r>
            <a:r>
              <a:rPr lang="ja-JP" altLang="ja-JP" dirty="0"/>
              <a:t>職員</a:t>
            </a:r>
            <a:r>
              <a:rPr lang="en-US" altLang="ja-JP" dirty="0"/>
              <a:t>4</a:t>
            </a:r>
            <a:r>
              <a:rPr lang="ja-JP" altLang="ja-JP" dirty="0"/>
              <a:t>名、</a:t>
            </a:r>
            <a:r>
              <a:rPr lang="ja-JP" altLang="ja-JP" dirty="0" smtClean="0"/>
              <a:t>計</a:t>
            </a:r>
            <a:r>
              <a:rPr lang="en-US" altLang="ja-JP" dirty="0" smtClean="0"/>
              <a:t>28</a:t>
            </a:r>
            <a:r>
              <a:rPr lang="ja-JP" altLang="ja-JP" dirty="0" smtClean="0"/>
              <a:t>名</a:t>
            </a:r>
            <a:r>
              <a:rPr lang="ja-JP" altLang="en-US" dirty="0" smtClean="0"/>
              <a:t>在籍</a:t>
            </a:r>
            <a:r>
              <a:rPr lang="ja-JP" altLang="ja-JP" dirty="0" smtClean="0"/>
              <a:t>。</a:t>
            </a:r>
            <a:r>
              <a:rPr lang="ja-JP" altLang="en-US" dirty="0"/>
              <a:t>随時</a:t>
            </a:r>
            <a:r>
              <a:rPr lang="ja-JP" altLang="en-US" dirty="0" smtClean="0"/>
              <a:t>変動あり。その他に学内の各部局所属の教員</a:t>
            </a:r>
            <a:r>
              <a:rPr lang="en-US" altLang="ja-JP" dirty="0" smtClean="0"/>
              <a:t>17</a:t>
            </a:r>
            <a:r>
              <a:rPr lang="ja-JP" altLang="en-US" dirty="0" smtClean="0"/>
              <a:t>名が兼務。</a:t>
            </a:r>
            <a:endParaRPr lang="en-US" altLang="ja-JP" dirty="0" smtClean="0"/>
          </a:p>
          <a:p>
            <a:pPr marL="0" indent="0">
              <a:buNone/>
            </a:pPr>
            <a:r>
              <a:rPr lang="ja-JP" altLang="en-US" dirty="0" smtClean="0"/>
              <a:t>・</a:t>
            </a:r>
            <a:r>
              <a:rPr lang="ja-JP" altLang="ja-JP" dirty="0" smtClean="0"/>
              <a:t>この</a:t>
            </a:r>
            <a:r>
              <a:rPr lang="ja-JP" altLang="ja-JP" dirty="0"/>
              <a:t>内、</a:t>
            </a:r>
            <a:r>
              <a:rPr lang="ja-JP" altLang="ja-JP" dirty="0" smtClean="0"/>
              <a:t>専任</a:t>
            </a:r>
            <a:r>
              <a:rPr lang="ja-JP" altLang="en-US" dirty="0" smtClean="0"/>
              <a:t>（期限なし）</a:t>
            </a:r>
            <a:r>
              <a:rPr lang="ja-JP" altLang="ja-JP" dirty="0" smtClean="0"/>
              <a:t>の教職員</a:t>
            </a:r>
            <a:r>
              <a:rPr lang="ja-JP" altLang="en-US" dirty="0" smtClean="0"/>
              <a:t>は</a:t>
            </a:r>
            <a:r>
              <a:rPr lang="ja-JP" altLang="ja-JP" dirty="0" smtClean="0"/>
              <a:t>准</a:t>
            </a:r>
            <a:r>
              <a:rPr lang="ja-JP" altLang="ja-JP" dirty="0"/>
              <a:t>教授１名、講師</a:t>
            </a:r>
            <a:r>
              <a:rPr lang="en-US" altLang="ja-JP" dirty="0"/>
              <a:t>1</a:t>
            </a:r>
            <a:r>
              <a:rPr lang="ja-JP" altLang="ja-JP" dirty="0"/>
              <a:t>名、技術専門職員</a:t>
            </a:r>
            <a:r>
              <a:rPr lang="ja-JP" altLang="ja-JP" dirty="0" smtClean="0"/>
              <a:t>１名。</a:t>
            </a:r>
            <a:endParaRPr lang="en-US" altLang="ja-JP" dirty="0" smtClean="0"/>
          </a:p>
          <a:p>
            <a:pPr marL="0" indent="0">
              <a:buNone/>
            </a:pPr>
            <a:endParaRPr lang="en-US" altLang="ja-JP" dirty="0" smtClean="0"/>
          </a:p>
          <a:p>
            <a:pPr marL="0" indent="0">
              <a:buNone/>
            </a:pPr>
            <a:endParaRPr lang="en-US" altLang="ja-JP" dirty="0"/>
          </a:p>
          <a:p>
            <a:pPr marL="0" indent="0">
              <a:buNone/>
            </a:pPr>
            <a:r>
              <a:rPr lang="en-US" altLang="ja-JP" dirty="0" smtClean="0"/>
              <a:t>【</a:t>
            </a:r>
            <a:r>
              <a:rPr lang="ja-JP" altLang="en-US" dirty="0" smtClean="0"/>
              <a:t>技術職員の主な職務</a:t>
            </a:r>
            <a:r>
              <a:rPr lang="en-US" altLang="ja-JP" dirty="0" smtClean="0"/>
              <a:t>】</a:t>
            </a:r>
          </a:p>
          <a:p>
            <a:pPr marL="0" indent="0">
              <a:buNone/>
            </a:pPr>
            <a:r>
              <a:rPr lang="ja-JP" altLang="en-US" dirty="0" smtClean="0"/>
              <a:t>・教育支援業務（副専攻Ｐ運営と演習分担、公開セミナー）</a:t>
            </a:r>
            <a:endParaRPr lang="en-US" altLang="ja-JP" dirty="0" smtClean="0"/>
          </a:p>
          <a:p>
            <a:pPr marL="0" indent="0">
              <a:buNone/>
            </a:pPr>
            <a:r>
              <a:rPr lang="ja-JP" altLang="en-US" dirty="0" smtClean="0"/>
              <a:t>・各種報告書・広報資料等の作成</a:t>
            </a:r>
            <a:endParaRPr lang="en-US" altLang="ja-JP" dirty="0" smtClean="0"/>
          </a:p>
          <a:p>
            <a:pPr marL="0" indent="0">
              <a:buNone/>
            </a:pPr>
            <a:r>
              <a:rPr lang="ja-JP" altLang="en-US" dirty="0" smtClean="0"/>
              <a:t>・科研費業務（安全教育改良、事故分析、リスクアセスメント）</a:t>
            </a:r>
            <a:endParaRPr lang="en-US" altLang="ja-JP" dirty="0" smtClean="0"/>
          </a:p>
          <a:p>
            <a:pPr marL="0" indent="0">
              <a:buNone/>
            </a:pPr>
            <a:r>
              <a:rPr lang="ja-JP" altLang="en-US" dirty="0" smtClean="0"/>
              <a:t>・センター以外の大学運営（委員会、研修運営）</a:t>
            </a:r>
            <a:endParaRPr lang="en-US" altLang="ja-JP" dirty="0" smtClean="0"/>
          </a:p>
          <a:p>
            <a:pPr marL="0" indent="0">
              <a:buNone/>
            </a:pPr>
            <a:r>
              <a:rPr lang="ja-JP" altLang="en-US" dirty="0" smtClean="0"/>
              <a:t>・学外（学協会運営担当）</a:t>
            </a:r>
            <a:endParaRPr lang="en-US" altLang="ja-JP" dirty="0" smtClean="0"/>
          </a:p>
          <a:p>
            <a:pPr marL="0" indent="0">
              <a:buNone/>
            </a:pPr>
            <a:r>
              <a:rPr lang="ja-JP" altLang="en-US" dirty="0" smtClean="0"/>
              <a:t>・その他安全関連の協力（危機管理、問い合わせ対応）</a:t>
            </a:r>
            <a:endParaRPr lang="en-US" altLang="ja-JP" dirty="0" smtClean="0"/>
          </a:p>
        </p:txBody>
      </p:sp>
    </p:spTree>
    <p:extLst>
      <p:ext uri="{BB962C8B-B14F-4D97-AF65-F5344CB8AC3E}">
        <p14:creationId xmlns:p14="http://schemas.microsoft.com/office/powerpoint/2010/main" val="3835119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90848" y="-27383"/>
            <a:ext cx="8280920" cy="6986528"/>
          </a:xfrm>
          <a:prstGeom prst="rect">
            <a:avLst/>
          </a:prstGeom>
          <a:noFill/>
        </p:spPr>
        <p:txBody>
          <a:bodyPr wrap="square" rtlCol="0">
            <a:spAutoFit/>
          </a:bodyPr>
          <a:lstStyle/>
          <a:p>
            <a:r>
              <a:rPr lang="ja-JP" altLang="ja-JP" sz="1200" dirty="0"/>
              <a:t>平成</a:t>
            </a:r>
            <a:r>
              <a:rPr lang="en-US" altLang="ja-JP" sz="1200" dirty="0"/>
              <a:t>24</a:t>
            </a:r>
            <a:r>
              <a:rPr lang="ja-JP" altLang="ja-JP" sz="1200" dirty="0"/>
              <a:t>年度　関東甲信越地区大学安全衛生研究会</a:t>
            </a:r>
          </a:p>
          <a:p>
            <a:r>
              <a:rPr lang="ja-JP" altLang="ja-JP" sz="1600" dirty="0"/>
              <a:t>兼　横浜国立大学 安心・安全の科学研究教育センター公開セミナー</a:t>
            </a:r>
          </a:p>
          <a:p>
            <a:r>
              <a:rPr lang="ja-JP" altLang="ja-JP" sz="1600" b="1" dirty="0"/>
              <a:t>「教育機関及び企業の安全衛生管理と人材育成」</a:t>
            </a:r>
            <a:endParaRPr lang="ja-JP" altLang="ja-JP" sz="1600" dirty="0"/>
          </a:p>
          <a:p>
            <a:r>
              <a:rPr lang="ja-JP" altLang="en-US" sz="1200" b="1" dirty="0" smtClean="0"/>
              <a:t>　　　　　　　</a:t>
            </a:r>
            <a:r>
              <a:rPr lang="ja-JP" altLang="ja-JP" sz="1200" b="1" dirty="0" smtClean="0"/>
              <a:t>日程</a:t>
            </a:r>
            <a:r>
              <a:rPr lang="ja-JP" altLang="ja-JP" sz="1200" b="1" dirty="0"/>
              <a:t>；</a:t>
            </a:r>
            <a:r>
              <a:rPr lang="ja-JP" altLang="ja-JP" sz="1200" dirty="0"/>
              <a:t>平成</a:t>
            </a:r>
            <a:r>
              <a:rPr lang="en-US" altLang="ja-JP" sz="1200" dirty="0"/>
              <a:t>24</a:t>
            </a:r>
            <a:r>
              <a:rPr lang="ja-JP" altLang="ja-JP" sz="1200" dirty="0"/>
              <a:t>年</a:t>
            </a:r>
            <a:r>
              <a:rPr lang="en-US" altLang="ja-JP" sz="1200" dirty="0"/>
              <a:t>11</a:t>
            </a:r>
            <a:r>
              <a:rPr lang="ja-JP" altLang="ja-JP" sz="1200" dirty="0"/>
              <a:t>月</a:t>
            </a:r>
            <a:r>
              <a:rPr lang="en-US" altLang="ja-JP" sz="1200" dirty="0"/>
              <a:t>9</a:t>
            </a:r>
            <a:r>
              <a:rPr lang="ja-JP" altLang="ja-JP" sz="1200" dirty="0"/>
              <a:t>日（金</a:t>
            </a:r>
            <a:r>
              <a:rPr lang="ja-JP" altLang="ja-JP" sz="1200" dirty="0" smtClean="0"/>
              <a:t>）</a:t>
            </a:r>
            <a:r>
              <a:rPr lang="ja-JP" altLang="en-US" sz="1200" b="1" dirty="0" smtClean="0"/>
              <a:t>　　</a:t>
            </a:r>
            <a:r>
              <a:rPr lang="ja-JP" altLang="ja-JP" sz="1200" b="1" dirty="0" smtClean="0"/>
              <a:t>会場</a:t>
            </a:r>
            <a:r>
              <a:rPr lang="ja-JP" altLang="ja-JP" sz="1200" b="1" dirty="0"/>
              <a:t>；</a:t>
            </a:r>
            <a:r>
              <a:rPr lang="ja-JP" altLang="ja-JP" sz="1200" dirty="0"/>
              <a:t>横浜市開港記念会館　</a:t>
            </a:r>
            <a:r>
              <a:rPr lang="ja-JP" altLang="ja-JP" sz="1200" dirty="0" smtClean="0"/>
              <a:t>講堂</a:t>
            </a:r>
            <a:endParaRPr lang="en-US" altLang="ja-JP" sz="1200" dirty="0" smtClean="0"/>
          </a:p>
          <a:p>
            <a:r>
              <a:rPr lang="ja-JP" altLang="en-US" sz="1200" b="1" dirty="0" smtClean="0"/>
              <a:t>　　　　　　　</a:t>
            </a:r>
            <a:r>
              <a:rPr lang="ja-JP" altLang="ja-JP" sz="1200" b="1" dirty="0" smtClean="0"/>
              <a:t>担当</a:t>
            </a:r>
            <a:r>
              <a:rPr lang="ja-JP" altLang="ja-JP" sz="1200" b="1" dirty="0"/>
              <a:t>；</a:t>
            </a:r>
            <a:r>
              <a:rPr lang="ja-JP" altLang="ja-JP" sz="1200" dirty="0"/>
              <a:t>・横浜国立大学労働安全衛生委員会、安心・安全の科学研究教育センター　</a:t>
            </a:r>
          </a:p>
          <a:p>
            <a:r>
              <a:rPr lang="ja-JP" altLang="en-US" sz="1200" b="1" dirty="0" smtClean="0"/>
              <a:t>　　　　　　　</a:t>
            </a:r>
            <a:r>
              <a:rPr lang="ja-JP" altLang="ja-JP" sz="1200" b="1" dirty="0" smtClean="0"/>
              <a:t>協賛</a:t>
            </a:r>
            <a:r>
              <a:rPr lang="ja-JP" altLang="ja-JP" sz="1200" b="1" dirty="0"/>
              <a:t>；</a:t>
            </a:r>
            <a:r>
              <a:rPr lang="ja-JP" altLang="ja-JP" sz="1200" dirty="0"/>
              <a:t>安全工学会、高圧ガス保安協会、日本高圧力技術協会、労働新聞社</a:t>
            </a:r>
          </a:p>
          <a:p>
            <a:r>
              <a:rPr lang="en-US" altLang="ja-JP" sz="1600" dirty="0"/>
              <a:t> </a:t>
            </a:r>
            <a:endParaRPr lang="en-US" altLang="ja-JP" sz="1600" dirty="0" smtClean="0"/>
          </a:p>
          <a:p>
            <a:r>
              <a:rPr lang="ja-JP" altLang="ja-JP" sz="1600" dirty="0" smtClean="0"/>
              <a:t>「</a:t>
            </a:r>
            <a:r>
              <a:rPr lang="ja-JP" altLang="ja-JP" sz="1600" dirty="0"/>
              <a:t>挨拶」　</a:t>
            </a:r>
            <a:r>
              <a:rPr lang="ja-JP" altLang="ja-JP" sz="1600" dirty="0" smtClean="0"/>
              <a:t>横浜</a:t>
            </a:r>
            <a:r>
              <a:rPr lang="ja-JP" altLang="ja-JP" sz="1600" dirty="0"/>
              <a:t>国立大学総括安全衛生管理者・理事（財務・施設担当）・事務局長　</a:t>
            </a:r>
            <a:r>
              <a:rPr lang="ja-JP" altLang="ja-JP" sz="1600" b="1" dirty="0"/>
              <a:t>有松育子</a:t>
            </a:r>
            <a:endParaRPr lang="ja-JP" altLang="ja-JP" sz="1600" dirty="0"/>
          </a:p>
          <a:p>
            <a:endParaRPr lang="en-US" altLang="ja-JP" sz="1600" b="1" dirty="0" smtClean="0"/>
          </a:p>
          <a:p>
            <a:r>
              <a:rPr lang="ja-JP" altLang="ja-JP" sz="1600" b="1" dirty="0" smtClean="0"/>
              <a:t>第一部</a:t>
            </a:r>
            <a:r>
              <a:rPr lang="ja-JP" altLang="ja-JP" sz="1600" b="1" dirty="0"/>
              <a:t>　テーマ『大学の安全衛生管理に関する報告』</a:t>
            </a:r>
            <a:endParaRPr lang="ja-JP" altLang="ja-JP" sz="1600" dirty="0"/>
          </a:p>
          <a:p>
            <a:pPr lvl="0"/>
            <a:r>
              <a:rPr lang="ja-JP" altLang="en-US" sz="1600" dirty="0" smtClean="0"/>
              <a:t>　「</a:t>
            </a:r>
            <a:r>
              <a:rPr lang="ja-JP" altLang="ja-JP" sz="1600" dirty="0" smtClean="0"/>
              <a:t>横浜</a:t>
            </a:r>
            <a:r>
              <a:rPr lang="ja-JP" altLang="ja-JP" sz="1600" dirty="0"/>
              <a:t>国立大学の安全衛生管理」</a:t>
            </a:r>
          </a:p>
          <a:p>
            <a:r>
              <a:rPr lang="ja-JP" altLang="ja-JP" sz="1600" dirty="0"/>
              <a:t>　　　　 横浜国立大学　</a:t>
            </a:r>
            <a:r>
              <a:rPr lang="ja-JP" altLang="ja-JP" sz="1600" b="1" dirty="0"/>
              <a:t>渡邉昌俊</a:t>
            </a:r>
            <a:r>
              <a:rPr lang="ja-JP" altLang="ja-JP" sz="1600" dirty="0"/>
              <a:t>教授（工学研究院）</a:t>
            </a:r>
          </a:p>
          <a:p>
            <a:r>
              <a:rPr lang="ja-JP" altLang="ja-JP" sz="1600" dirty="0"/>
              <a:t>　</a:t>
            </a:r>
            <a:r>
              <a:rPr lang="ja-JP" altLang="en-US" sz="1600" dirty="0" smtClean="0"/>
              <a:t>　　　　　　　　　　　　　</a:t>
            </a:r>
            <a:r>
              <a:rPr lang="ja-JP" altLang="ja-JP" sz="1600" b="1" dirty="0" smtClean="0"/>
              <a:t>花井</a:t>
            </a:r>
            <a:r>
              <a:rPr lang="ja-JP" altLang="ja-JP" sz="1600" b="1" dirty="0"/>
              <a:t>義道</a:t>
            </a:r>
            <a:r>
              <a:rPr lang="ja-JP" altLang="ja-JP" sz="1600" dirty="0"/>
              <a:t>講師（安心・安全の科学研究教育センター、専任衛生管理者）</a:t>
            </a:r>
          </a:p>
          <a:p>
            <a:pPr lvl="0"/>
            <a:endParaRPr lang="en-US" altLang="ja-JP" sz="1600" dirty="0" smtClean="0"/>
          </a:p>
          <a:p>
            <a:pPr lvl="0"/>
            <a:r>
              <a:rPr lang="ja-JP" altLang="en-US" sz="1600" dirty="0" smtClean="0"/>
              <a:t>　</a:t>
            </a:r>
            <a:r>
              <a:rPr lang="ja-JP" altLang="ja-JP" sz="1600" dirty="0" smtClean="0"/>
              <a:t>「</a:t>
            </a:r>
            <a:r>
              <a:rPr lang="ja-JP" altLang="ja-JP" sz="1600" dirty="0"/>
              <a:t>国立七大学安全衛生管理協議会の活動報告」</a:t>
            </a:r>
          </a:p>
          <a:p>
            <a:r>
              <a:rPr lang="ja-JP" altLang="en-US" sz="1600" dirty="0" smtClean="0"/>
              <a:t>　　　　</a:t>
            </a:r>
            <a:r>
              <a:rPr lang="ja-JP" altLang="ja-JP" sz="1600" dirty="0" smtClean="0"/>
              <a:t>東京</a:t>
            </a:r>
            <a:r>
              <a:rPr lang="ja-JP" altLang="ja-JP" sz="1600" dirty="0"/>
              <a:t>大学　</a:t>
            </a:r>
            <a:r>
              <a:rPr lang="ja-JP" altLang="ja-JP" sz="1600" b="1" dirty="0"/>
              <a:t>土橋律</a:t>
            </a:r>
            <a:r>
              <a:rPr lang="ja-JP" altLang="ja-JP" sz="1600" dirty="0"/>
              <a:t>教授（環境安全本部企画調整部長）</a:t>
            </a:r>
          </a:p>
          <a:p>
            <a:r>
              <a:rPr lang="en-US" altLang="ja-JP" sz="1600" b="1" dirty="0"/>
              <a:t> </a:t>
            </a:r>
            <a:endParaRPr lang="en-US" altLang="ja-JP" sz="1600" b="1" dirty="0" smtClean="0"/>
          </a:p>
          <a:p>
            <a:r>
              <a:rPr lang="ja-JP" altLang="ja-JP" sz="1600" b="1" dirty="0" smtClean="0"/>
              <a:t>第二部</a:t>
            </a:r>
            <a:r>
              <a:rPr lang="ja-JP" altLang="ja-JP" sz="1600" b="1" dirty="0"/>
              <a:t>　テーマ『安全に関する人材育成について』</a:t>
            </a:r>
            <a:endParaRPr lang="ja-JP" altLang="ja-JP" sz="1600" dirty="0"/>
          </a:p>
          <a:p>
            <a:pPr lvl="0"/>
            <a:r>
              <a:rPr lang="ja-JP" altLang="en-US" sz="1600" dirty="0" smtClean="0"/>
              <a:t>　</a:t>
            </a:r>
            <a:r>
              <a:rPr lang="ja-JP" altLang="ja-JP" sz="1600" dirty="0" smtClean="0"/>
              <a:t>「</a:t>
            </a:r>
            <a:r>
              <a:rPr lang="ja-JP" altLang="ja-JP" sz="1600" dirty="0"/>
              <a:t>職場の安全衛生管理と大学への期待」</a:t>
            </a:r>
          </a:p>
          <a:p>
            <a:r>
              <a:rPr lang="ja-JP" altLang="en-US" sz="1600" dirty="0" smtClean="0"/>
              <a:t>　　　　</a:t>
            </a:r>
            <a:r>
              <a:rPr lang="ja-JP" altLang="ja-JP" sz="1600" dirty="0" smtClean="0"/>
              <a:t>日鉄</a:t>
            </a:r>
            <a:r>
              <a:rPr lang="ja-JP" altLang="ja-JP" sz="1600" dirty="0"/>
              <a:t>住金マネジメント株式会社　代表取締役社長　</a:t>
            </a:r>
            <a:r>
              <a:rPr lang="ja-JP" altLang="ja-JP" sz="1600" b="1" dirty="0"/>
              <a:t>福成雄三</a:t>
            </a:r>
            <a:r>
              <a:rPr lang="ja-JP" altLang="ja-JP" sz="1600" dirty="0"/>
              <a:t>氏</a:t>
            </a:r>
          </a:p>
          <a:p>
            <a:pPr lvl="0"/>
            <a:endParaRPr lang="en-US" altLang="ja-JP" sz="1600" dirty="0" smtClean="0"/>
          </a:p>
          <a:p>
            <a:pPr lvl="0"/>
            <a:r>
              <a:rPr lang="ja-JP" altLang="en-US" sz="1600" dirty="0" smtClean="0"/>
              <a:t>　</a:t>
            </a:r>
            <a:r>
              <a:rPr lang="ja-JP" altLang="ja-JP" sz="1600" dirty="0" smtClean="0"/>
              <a:t>「</a:t>
            </a:r>
            <a:r>
              <a:rPr lang="ja-JP" altLang="ja-JP" sz="1600" dirty="0"/>
              <a:t>安全を担う人材の育成における効果的な「教育」と「学び」」</a:t>
            </a:r>
          </a:p>
          <a:p>
            <a:r>
              <a:rPr lang="ja-JP" altLang="en-US" sz="1600" dirty="0" smtClean="0"/>
              <a:t>　　　　</a:t>
            </a:r>
            <a:r>
              <a:rPr lang="ja-JP" altLang="ja-JP" sz="1600" dirty="0" smtClean="0"/>
              <a:t>富山</a:t>
            </a:r>
            <a:r>
              <a:rPr lang="ja-JP" altLang="ja-JP" sz="1600" dirty="0"/>
              <a:t>高等専門学校　技術室　</a:t>
            </a:r>
            <a:r>
              <a:rPr lang="ja-JP" altLang="ja-JP" sz="1600" b="1" dirty="0"/>
              <a:t>伊藤通子</a:t>
            </a:r>
            <a:r>
              <a:rPr lang="ja-JP" altLang="ja-JP" sz="1600" dirty="0"/>
              <a:t>技術専門員</a:t>
            </a:r>
          </a:p>
          <a:p>
            <a:pPr lvl="0"/>
            <a:endParaRPr lang="en-US" altLang="ja-JP" sz="1600" dirty="0" smtClean="0"/>
          </a:p>
          <a:p>
            <a:pPr lvl="0"/>
            <a:r>
              <a:rPr lang="ja-JP" altLang="en-US" sz="1600" dirty="0" smtClean="0"/>
              <a:t>　</a:t>
            </a:r>
            <a:r>
              <a:rPr lang="ja-JP" altLang="ja-JP" sz="1600" dirty="0" smtClean="0"/>
              <a:t>「</a:t>
            </a:r>
            <a:r>
              <a:rPr lang="ja-JP" altLang="ja-JP" sz="1600" dirty="0"/>
              <a:t>大学等教育研究機関における就業前及び若手</a:t>
            </a:r>
            <a:r>
              <a:rPr lang="ja-JP" altLang="ja-JP" sz="1600" dirty="0" smtClean="0"/>
              <a:t>技術者向け安全</a:t>
            </a:r>
            <a:r>
              <a:rPr lang="ja-JP" altLang="ja-JP" sz="1600" dirty="0"/>
              <a:t>工学教育プログラム（平成　　</a:t>
            </a:r>
          </a:p>
          <a:p>
            <a:r>
              <a:rPr lang="en-US" altLang="ja-JP" sz="1600" dirty="0"/>
              <a:t>24</a:t>
            </a:r>
            <a:r>
              <a:rPr lang="ja-JP" altLang="ja-JP" sz="1600" dirty="0"/>
              <a:t>年度労働安全衛生総合研究事業）」</a:t>
            </a:r>
          </a:p>
          <a:p>
            <a:r>
              <a:rPr lang="ja-JP" altLang="ja-JP" sz="1600" dirty="0"/>
              <a:t>　　　横浜国立大学</a:t>
            </a:r>
            <a:r>
              <a:rPr lang="ja-JP" altLang="ja-JP" sz="1600" b="1" dirty="0"/>
              <a:t>　岡崎慎司</a:t>
            </a:r>
            <a:r>
              <a:rPr lang="ja-JP" altLang="ja-JP" sz="1600" dirty="0"/>
              <a:t>准教授（工学研究院、安心・安全の科学研究教育センター併任）</a:t>
            </a:r>
          </a:p>
          <a:p>
            <a:pPr lvl="0"/>
            <a:endParaRPr lang="en-US" altLang="ja-JP" sz="1600" dirty="0" smtClean="0"/>
          </a:p>
          <a:p>
            <a:pPr lvl="0"/>
            <a:r>
              <a:rPr lang="ja-JP" altLang="ja-JP" sz="1600" dirty="0" smtClean="0"/>
              <a:t>「</a:t>
            </a:r>
            <a:r>
              <a:rPr lang="ja-JP" altLang="ja-JP" sz="1600" dirty="0"/>
              <a:t>総合討論」　　</a:t>
            </a:r>
          </a:p>
        </p:txBody>
      </p:sp>
      <p:sp>
        <p:nvSpPr>
          <p:cNvPr id="2" name="テキスト ボックス 1"/>
          <p:cNvSpPr txBox="1"/>
          <p:nvPr/>
        </p:nvSpPr>
        <p:spPr>
          <a:xfrm>
            <a:off x="27296" y="27296"/>
            <a:ext cx="1016960" cy="338554"/>
          </a:xfrm>
          <a:prstGeom prst="rect">
            <a:avLst/>
          </a:prstGeom>
          <a:noFill/>
          <a:ln>
            <a:solidFill>
              <a:schemeClr val="accent1"/>
            </a:solidFill>
          </a:ln>
        </p:spPr>
        <p:txBody>
          <a:bodyPr wrap="square" rtlCol="0">
            <a:spAutoFit/>
          </a:bodyPr>
          <a:lstStyle/>
          <a:p>
            <a:r>
              <a:rPr kumimoji="1" lang="ja-JP" altLang="en-US" sz="1600" dirty="0" smtClean="0"/>
              <a:t>職務の例</a:t>
            </a:r>
            <a:endParaRPr kumimoji="1" lang="ja-JP" altLang="en-US" sz="1600" dirty="0"/>
          </a:p>
        </p:txBody>
      </p:sp>
    </p:spTree>
    <p:extLst>
      <p:ext uri="{BB962C8B-B14F-4D97-AF65-F5344CB8AC3E}">
        <p14:creationId xmlns:p14="http://schemas.microsoft.com/office/powerpoint/2010/main" val="243662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720080"/>
          </a:xfrm>
        </p:spPr>
        <p:txBody>
          <a:bodyPr>
            <a:normAutofit fontScale="90000"/>
          </a:bodyPr>
          <a:lstStyle/>
          <a:p>
            <a:r>
              <a:rPr lang="ja-JP" altLang="en-US" dirty="0" smtClean="0"/>
              <a:t>安心</a:t>
            </a:r>
            <a:r>
              <a:rPr lang="ja-JP" altLang="en-US" dirty="0"/>
              <a:t>センターのこれまでの主な</a:t>
            </a:r>
            <a:r>
              <a:rPr lang="ja-JP" altLang="en-US" dirty="0" smtClean="0"/>
              <a:t>事業</a:t>
            </a:r>
            <a:endParaRPr kumimoji="1" lang="ja-JP" altLang="en-US" dirty="0"/>
          </a:p>
        </p:txBody>
      </p:sp>
      <p:sp>
        <p:nvSpPr>
          <p:cNvPr id="3" name="コンテンツ プレースホルダー 2"/>
          <p:cNvSpPr>
            <a:spLocks noGrp="1"/>
          </p:cNvSpPr>
          <p:nvPr>
            <p:ph idx="1"/>
          </p:nvPr>
        </p:nvSpPr>
        <p:spPr>
          <a:xfrm>
            <a:off x="107504" y="980728"/>
            <a:ext cx="8686800" cy="4320481"/>
          </a:xfrm>
        </p:spPr>
        <p:txBody>
          <a:bodyPr>
            <a:normAutofit fontScale="47500" lnSpcReduction="20000"/>
          </a:bodyPr>
          <a:lstStyle/>
          <a:p>
            <a:pPr marL="0" indent="0">
              <a:buNone/>
            </a:pPr>
            <a:endParaRPr lang="ja-JP" altLang="ja-JP" dirty="0"/>
          </a:p>
          <a:p>
            <a:r>
              <a:rPr lang="ja-JP" altLang="ja-JP" dirty="0"/>
              <a:t>平成</a:t>
            </a:r>
            <a:r>
              <a:rPr lang="en-US" altLang="ja-JP" dirty="0"/>
              <a:t>16</a:t>
            </a:r>
            <a:r>
              <a:rPr lang="ja-JP" altLang="ja-JP" dirty="0"/>
              <a:t>年</a:t>
            </a:r>
            <a:r>
              <a:rPr lang="en-US" altLang="ja-JP" dirty="0"/>
              <a:t>7</a:t>
            </a:r>
            <a:r>
              <a:rPr lang="ja-JP" altLang="ja-JP" dirty="0"/>
              <a:t>月　安心・安全の科学研究教育センター設立。専任教員</a:t>
            </a:r>
            <a:r>
              <a:rPr lang="en-US" altLang="ja-JP" dirty="0"/>
              <a:t>1</a:t>
            </a:r>
            <a:r>
              <a:rPr lang="ja-JP" altLang="ja-JP" dirty="0"/>
              <a:t>名、技術職員</a:t>
            </a:r>
            <a:r>
              <a:rPr lang="en-US" altLang="ja-JP" dirty="0"/>
              <a:t>1</a:t>
            </a:r>
            <a:r>
              <a:rPr lang="ja-JP" altLang="ja-JP" dirty="0"/>
              <a:t>名</a:t>
            </a:r>
          </a:p>
          <a:p>
            <a:r>
              <a:rPr lang="ja-JP" altLang="ja-JP" dirty="0"/>
              <a:t>　　　</a:t>
            </a:r>
            <a:r>
              <a:rPr lang="ja-JP" altLang="en-US" dirty="0" smtClean="0"/>
              <a:t>ＪＳＴ委託事業</a:t>
            </a:r>
            <a:r>
              <a:rPr lang="ja-JP" altLang="ja-JP" dirty="0" smtClean="0"/>
              <a:t>「</a:t>
            </a:r>
            <a:r>
              <a:rPr lang="ja-JP" altLang="ja-JP" dirty="0"/>
              <a:t>高度リスクマネジメント技術者育成ユニット」教育プログラム</a:t>
            </a:r>
            <a:r>
              <a:rPr lang="ja-JP" altLang="ja-JP" dirty="0" smtClean="0"/>
              <a:t>開始（</a:t>
            </a:r>
            <a:r>
              <a:rPr lang="en-US" altLang="ja-JP" dirty="0"/>
              <a:t>H16-20</a:t>
            </a:r>
            <a:r>
              <a:rPr lang="ja-JP" altLang="ja-JP" dirty="0"/>
              <a:t>年度）</a:t>
            </a:r>
          </a:p>
          <a:p>
            <a:r>
              <a:rPr lang="ja-JP" altLang="ja-JP" dirty="0"/>
              <a:t>平成</a:t>
            </a:r>
            <a:r>
              <a:rPr lang="en-US" altLang="ja-JP" dirty="0"/>
              <a:t>16</a:t>
            </a:r>
            <a:r>
              <a:rPr lang="ja-JP" altLang="ja-JP" dirty="0"/>
              <a:t>年　　　高圧ガス保安協会との共同研究プロジェクト発足</a:t>
            </a:r>
          </a:p>
          <a:p>
            <a:r>
              <a:rPr lang="ja-JP" altLang="ja-JP" dirty="0"/>
              <a:t>平成</a:t>
            </a:r>
            <a:r>
              <a:rPr lang="en-US" altLang="ja-JP" dirty="0"/>
              <a:t>18</a:t>
            </a:r>
            <a:r>
              <a:rPr lang="ja-JP" altLang="ja-JP" dirty="0"/>
              <a:t>年　　　高圧ガス保安協会との共同研究プロジェクト発足（</a:t>
            </a:r>
            <a:r>
              <a:rPr lang="en-US" altLang="ja-JP" dirty="0"/>
              <a:t>H18-20</a:t>
            </a:r>
            <a:r>
              <a:rPr lang="ja-JP" altLang="ja-JP" dirty="0"/>
              <a:t>年度）</a:t>
            </a:r>
          </a:p>
          <a:p>
            <a:r>
              <a:rPr lang="ja-JP" altLang="ja-JP" dirty="0"/>
              <a:t>平成</a:t>
            </a:r>
            <a:r>
              <a:rPr lang="en-US" altLang="ja-JP" dirty="0"/>
              <a:t>18</a:t>
            </a:r>
            <a:r>
              <a:rPr lang="ja-JP" altLang="ja-JP" dirty="0"/>
              <a:t>年</a:t>
            </a:r>
            <a:r>
              <a:rPr lang="en-US" altLang="ja-JP" dirty="0"/>
              <a:t>3</a:t>
            </a:r>
            <a:r>
              <a:rPr lang="ja-JP" altLang="ja-JP" dirty="0"/>
              <a:t>月　</a:t>
            </a:r>
            <a:r>
              <a:rPr lang="en-US" altLang="ja-JP" dirty="0"/>
              <a:t>(</a:t>
            </a:r>
            <a:r>
              <a:rPr lang="ja-JP" altLang="ja-JP" dirty="0"/>
              <a:t>独</a:t>
            </a:r>
            <a:r>
              <a:rPr lang="en-US" altLang="ja-JP" dirty="0"/>
              <a:t>)</a:t>
            </a:r>
            <a:r>
              <a:rPr lang="ja-JP" altLang="ja-JP" dirty="0"/>
              <a:t>石油天然ガス・金属鉱物資源機構</a:t>
            </a:r>
            <a:r>
              <a:rPr lang="en-US" altLang="ja-JP" dirty="0"/>
              <a:t>(JOGMEC)</a:t>
            </a:r>
            <a:r>
              <a:rPr lang="ja-JP" altLang="ja-JP" dirty="0"/>
              <a:t>の公募研究</a:t>
            </a:r>
            <a:r>
              <a:rPr lang="ja-JP" altLang="ja-JP" dirty="0" smtClean="0"/>
              <a:t>プロジェクト採択</a:t>
            </a:r>
            <a:r>
              <a:rPr lang="ja-JP" altLang="ja-JP" dirty="0"/>
              <a:t>（</a:t>
            </a:r>
            <a:r>
              <a:rPr lang="en-US" altLang="ja-JP" dirty="0"/>
              <a:t>H17-19</a:t>
            </a:r>
            <a:r>
              <a:rPr lang="ja-JP" altLang="ja-JP" dirty="0"/>
              <a:t>年度）</a:t>
            </a:r>
          </a:p>
          <a:p>
            <a:r>
              <a:rPr lang="ja-JP" altLang="ja-JP" dirty="0"/>
              <a:t>平成</a:t>
            </a:r>
            <a:r>
              <a:rPr lang="en-US" altLang="ja-JP" dirty="0"/>
              <a:t>18</a:t>
            </a:r>
            <a:r>
              <a:rPr lang="ja-JP" altLang="ja-JP" dirty="0"/>
              <a:t>年</a:t>
            </a:r>
            <a:r>
              <a:rPr lang="en-US" altLang="ja-JP" dirty="0"/>
              <a:t>9</a:t>
            </a:r>
            <a:r>
              <a:rPr lang="ja-JP" altLang="ja-JP" dirty="0"/>
              <a:t>月  ユニット第三者評価委員会実施</a:t>
            </a:r>
          </a:p>
          <a:p>
            <a:r>
              <a:rPr lang="ja-JP" altLang="ja-JP" dirty="0"/>
              <a:t>平成</a:t>
            </a:r>
            <a:r>
              <a:rPr lang="en-US" altLang="ja-JP" dirty="0"/>
              <a:t>19</a:t>
            </a:r>
            <a:r>
              <a:rPr lang="ja-JP" altLang="ja-JP" dirty="0"/>
              <a:t>年　　 「事業者の化学物質リスク自主管理の情報基盤」</a:t>
            </a:r>
            <a:r>
              <a:rPr lang="ja-JP" altLang="ja-JP" dirty="0" smtClean="0"/>
              <a:t>採択（</a:t>
            </a:r>
            <a:r>
              <a:rPr lang="en-US" altLang="ja-JP" dirty="0"/>
              <a:t>H19-21</a:t>
            </a:r>
            <a:r>
              <a:rPr lang="ja-JP" altLang="ja-JP" dirty="0"/>
              <a:t>年度）　</a:t>
            </a:r>
          </a:p>
          <a:p>
            <a:r>
              <a:rPr lang="ja-JP" altLang="ja-JP" dirty="0" smtClean="0"/>
              <a:t>平成</a:t>
            </a:r>
            <a:r>
              <a:rPr lang="en-US" altLang="ja-JP" dirty="0"/>
              <a:t>20</a:t>
            </a:r>
            <a:r>
              <a:rPr lang="ja-JP" altLang="ja-JP" dirty="0"/>
              <a:t>年　　</a:t>
            </a:r>
            <a:r>
              <a:rPr lang="en-US" altLang="ja-JP" dirty="0"/>
              <a:t>  </a:t>
            </a:r>
            <a:r>
              <a:rPr lang="ja-JP" altLang="en-US" dirty="0" smtClean="0"/>
              <a:t>ユニット終了に向け、</a:t>
            </a:r>
            <a:r>
              <a:rPr lang="ja-JP" altLang="ja-JP" dirty="0" smtClean="0"/>
              <a:t>副専攻</a:t>
            </a:r>
            <a:r>
              <a:rPr lang="ja-JP" altLang="ja-JP" dirty="0"/>
              <a:t>プログラム「安心安全マネジメント」</a:t>
            </a:r>
            <a:r>
              <a:rPr lang="ja-JP" altLang="ja-JP" dirty="0" smtClean="0"/>
              <a:t>開始</a:t>
            </a:r>
            <a:r>
              <a:rPr lang="ja-JP" altLang="en-US" dirty="0" smtClean="0"/>
              <a:t>（順次継承）</a:t>
            </a:r>
            <a:endParaRPr lang="ja-JP" altLang="ja-JP" dirty="0"/>
          </a:p>
          <a:p>
            <a:r>
              <a:rPr lang="ja-JP" altLang="ja-JP" dirty="0" smtClean="0"/>
              <a:t>概算</a:t>
            </a:r>
            <a:r>
              <a:rPr lang="ja-JP" altLang="ja-JP" dirty="0"/>
              <a:t>要求「都市災害リスクマネジメント」プロジェクト採択</a:t>
            </a:r>
            <a:r>
              <a:rPr lang="en-US" altLang="ja-JP" dirty="0"/>
              <a:t>(H20-22</a:t>
            </a:r>
            <a:r>
              <a:rPr lang="ja-JP" altLang="ja-JP" dirty="0"/>
              <a:t>年度</a:t>
            </a:r>
            <a:r>
              <a:rPr lang="en-US" altLang="ja-JP" dirty="0"/>
              <a:t>)</a:t>
            </a:r>
            <a:endParaRPr lang="ja-JP" altLang="ja-JP" dirty="0"/>
          </a:p>
          <a:p>
            <a:r>
              <a:rPr lang="en-US" altLang="ja-JP" dirty="0" smtClean="0"/>
              <a:t> </a:t>
            </a:r>
            <a:r>
              <a:rPr lang="ja-JP" altLang="ja-JP" dirty="0"/>
              <a:t>新日本製鐵</a:t>
            </a:r>
            <a:r>
              <a:rPr lang="en-US" altLang="ja-JP" dirty="0"/>
              <a:t>(</a:t>
            </a:r>
            <a:r>
              <a:rPr lang="ja-JP" altLang="ja-JP" dirty="0"/>
              <a:t>株</a:t>
            </a:r>
            <a:r>
              <a:rPr lang="en-US" altLang="ja-JP" dirty="0"/>
              <a:t>)</a:t>
            </a:r>
            <a:r>
              <a:rPr lang="ja-JP" altLang="ja-JP" dirty="0"/>
              <a:t>との共同研究（</a:t>
            </a:r>
            <a:r>
              <a:rPr lang="en-US" altLang="ja-JP" dirty="0"/>
              <a:t>H20-22</a:t>
            </a:r>
            <a:r>
              <a:rPr lang="ja-JP" altLang="ja-JP" dirty="0"/>
              <a:t>年度）発足</a:t>
            </a:r>
          </a:p>
          <a:p>
            <a:r>
              <a:rPr lang="ja-JP" altLang="ja-JP" dirty="0" smtClean="0"/>
              <a:t>日本</a:t>
            </a:r>
            <a:r>
              <a:rPr lang="ja-JP" altLang="ja-JP" dirty="0"/>
              <a:t>消防検定協会との受託研究（</a:t>
            </a:r>
            <a:r>
              <a:rPr lang="en-US" altLang="ja-JP" dirty="0"/>
              <a:t>H20-22</a:t>
            </a:r>
            <a:r>
              <a:rPr lang="ja-JP" altLang="ja-JP" dirty="0"/>
              <a:t>年度）採択</a:t>
            </a:r>
          </a:p>
          <a:p>
            <a:r>
              <a:rPr lang="en-US" altLang="ja-JP" dirty="0" smtClean="0"/>
              <a:t>(</a:t>
            </a:r>
            <a:r>
              <a:rPr lang="ja-JP" altLang="ja-JP" dirty="0"/>
              <a:t>独</a:t>
            </a:r>
            <a:r>
              <a:rPr lang="en-US" altLang="ja-JP" dirty="0"/>
              <a:t>)</a:t>
            </a:r>
            <a:r>
              <a:rPr lang="ja-JP" altLang="ja-JP" dirty="0"/>
              <a:t>石油天然ガス・金属鉱物資源機構</a:t>
            </a:r>
            <a:r>
              <a:rPr lang="en-US" altLang="ja-JP" dirty="0"/>
              <a:t>(JOGMEC)</a:t>
            </a:r>
            <a:r>
              <a:rPr lang="ja-JP" altLang="ja-JP" dirty="0"/>
              <a:t>の公募研究</a:t>
            </a:r>
            <a:r>
              <a:rPr lang="ja-JP" altLang="ja-JP" dirty="0" smtClean="0"/>
              <a:t>プロジェクト採択</a:t>
            </a:r>
            <a:r>
              <a:rPr lang="ja-JP" altLang="ja-JP" dirty="0"/>
              <a:t>（</a:t>
            </a:r>
            <a:r>
              <a:rPr lang="en-US" altLang="ja-JP" dirty="0"/>
              <a:t>H20-24</a:t>
            </a:r>
            <a:r>
              <a:rPr lang="ja-JP" altLang="ja-JP" dirty="0"/>
              <a:t>年度</a:t>
            </a:r>
            <a:r>
              <a:rPr lang="ja-JP" altLang="ja-JP" dirty="0" smtClean="0"/>
              <a:t>）</a:t>
            </a:r>
            <a:endParaRPr lang="ja-JP" altLang="ja-JP" dirty="0"/>
          </a:p>
          <a:p>
            <a:r>
              <a:rPr lang="ja-JP" altLang="ja-JP" dirty="0"/>
              <a:t>平成</a:t>
            </a:r>
            <a:r>
              <a:rPr lang="en-US" altLang="ja-JP" dirty="0"/>
              <a:t>22</a:t>
            </a:r>
            <a:r>
              <a:rPr lang="ja-JP" altLang="ja-JP" dirty="0"/>
              <a:t>年　　総務省消防庁防災科学技術研究推進制度プロジェクト採択（</a:t>
            </a:r>
            <a:r>
              <a:rPr lang="en-US" altLang="ja-JP" dirty="0"/>
              <a:t>H22-23</a:t>
            </a:r>
            <a:r>
              <a:rPr lang="ja-JP" altLang="ja-JP" dirty="0"/>
              <a:t>年度）</a:t>
            </a:r>
          </a:p>
          <a:p>
            <a:r>
              <a:rPr lang="ja-JP" altLang="ja-JP" dirty="0" smtClean="0"/>
              <a:t>概算</a:t>
            </a:r>
            <a:r>
              <a:rPr lang="ja-JP" altLang="ja-JP" dirty="0"/>
              <a:t>要求「社会インフラの脆弱性診断・回生技術確立と総合公共システム管理への展開」プロジェクト採択</a:t>
            </a:r>
            <a:r>
              <a:rPr lang="en-US" altLang="ja-JP" dirty="0"/>
              <a:t>(H22-24</a:t>
            </a:r>
            <a:r>
              <a:rPr lang="ja-JP" altLang="ja-JP" dirty="0"/>
              <a:t>年度</a:t>
            </a:r>
            <a:r>
              <a:rPr lang="en-US" altLang="ja-JP" dirty="0" smtClean="0"/>
              <a:t>)</a:t>
            </a:r>
          </a:p>
        </p:txBody>
      </p:sp>
      <p:sp>
        <p:nvSpPr>
          <p:cNvPr id="4" name="テキスト ボックス 3"/>
          <p:cNvSpPr txBox="1"/>
          <p:nvPr/>
        </p:nvSpPr>
        <p:spPr>
          <a:xfrm>
            <a:off x="333612" y="5511715"/>
            <a:ext cx="7992888" cy="1200329"/>
          </a:xfrm>
          <a:prstGeom prst="rect">
            <a:avLst/>
          </a:prstGeom>
          <a:noFill/>
          <a:ln w="15875">
            <a:solidFill>
              <a:schemeClr val="tx2"/>
            </a:solidFill>
          </a:ln>
        </p:spPr>
        <p:txBody>
          <a:bodyPr wrap="square" rtlCol="0">
            <a:spAutoFit/>
          </a:bodyPr>
          <a:lstStyle/>
          <a:p>
            <a:r>
              <a:rPr kumimoji="1" lang="ja-JP" altLang="en-US" dirty="0" smtClean="0"/>
              <a:t>技術職員　；　</a:t>
            </a:r>
            <a:endParaRPr kumimoji="1" lang="en-US" altLang="ja-JP" dirty="0" smtClean="0"/>
          </a:p>
          <a:p>
            <a:r>
              <a:rPr kumimoji="1" lang="ja-JP" altLang="en-US" dirty="0" smtClean="0"/>
              <a:t>・</a:t>
            </a:r>
            <a:r>
              <a:rPr kumimoji="1" lang="en-US" altLang="ja-JP" dirty="0" smtClean="0"/>
              <a:t>JST</a:t>
            </a:r>
            <a:r>
              <a:rPr kumimoji="1" lang="ja-JP" altLang="en-US" dirty="0" smtClean="0"/>
              <a:t>委託事業（通称；ユニット。（その後副専攻プログラム））で講義科目、演習科目のうち安全管理に関する教育支援を担当。</a:t>
            </a:r>
            <a:endParaRPr kumimoji="1" lang="en-US" altLang="ja-JP" dirty="0" smtClean="0"/>
          </a:p>
          <a:p>
            <a:r>
              <a:rPr lang="ja-JP" altLang="en-US" dirty="0" smtClean="0"/>
              <a:t>・研究事業における分担</a:t>
            </a:r>
            <a:endParaRPr kumimoji="1" lang="ja-JP" altLang="en-US" dirty="0"/>
          </a:p>
        </p:txBody>
      </p:sp>
      <p:sp>
        <p:nvSpPr>
          <p:cNvPr id="5" name="テキスト ボックス 4"/>
          <p:cNvSpPr txBox="1"/>
          <p:nvPr/>
        </p:nvSpPr>
        <p:spPr>
          <a:xfrm>
            <a:off x="2627784" y="4725144"/>
            <a:ext cx="6696551" cy="523220"/>
          </a:xfrm>
          <a:prstGeom prst="rect">
            <a:avLst/>
          </a:prstGeom>
          <a:noFill/>
        </p:spPr>
        <p:txBody>
          <a:bodyPr wrap="square" rtlCol="0">
            <a:spAutoFit/>
          </a:bodyPr>
          <a:lstStyle/>
          <a:p>
            <a:r>
              <a:rPr kumimoji="1" lang="ja-JP" altLang="en-US" sz="2800" dirty="0" smtClean="0"/>
              <a:t>・・・ほとんど外部資金によるプロジェクト</a:t>
            </a:r>
            <a:endParaRPr kumimoji="1" lang="ja-JP" altLang="en-US" sz="2800" dirty="0"/>
          </a:p>
        </p:txBody>
      </p:sp>
    </p:spTree>
    <p:extLst>
      <p:ext uri="{BB962C8B-B14F-4D97-AF65-F5344CB8AC3E}">
        <p14:creationId xmlns:p14="http://schemas.microsoft.com/office/powerpoint/2010/main" val="233327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600200"/>
            <a:ext cx="8856984" cy="4525963"/>
          </a:xfrm>
        </p:spPr>
        <p:txBody>
          <a:bodyPr>
            <a:normAutofit/>
          </a:bodyPr>
          <a:lstStyle/>
          <a:p>
            <a:pPr marL="0" indent="0">
              <a:buNone/>
            </a:pPr>
            <a:r>
              <a:rPr lang="ja-JP" altLang="ja-JP" dirty="0" smtClean="0"/>
              <a:t>【学内</a:t>
            </a:r>
            <a:r>
              <a:rPr lang="ja-JP" altLang="ja-JP" dirty="0"/>
              <a:t>競争的資金</a:t>
            </a:r>
            <a:r>
              <a:rPr lang="ja-JP" altLang="ja-JP" dirty="0" smtClean="0"/>
              <a:t>】学長戦略</a:t>
            </a:r>
            <a:r>
              <a:rPr lang="ja-JP" altLang="en-US" dirty="0" smtClean="0"/>
              <a:t>事業</a:t>
            </a:r>
            <a:endParaRPr lang="en-US" altLang="ja-JP" dirty="0" smtClean="0"/>
          </a:p>
          <a:p>
            <a:pPr marL="0" indent="0">
              <a:buNone/>
            </a:pPr>
            <a:endParaRPr lang="ja-JP" altLang="ja-JP" dirty="0"/>
          </a:p>
          <a:p>
            <a:pPr marL="0" indent="0">
              <a:buNone/>
            </a:pPr>
            <a:r>
              <a:rPr lang="ja-JP" altLang="ja-JP" dirty="0" smtClean="0"/>
              <a:t>「</a:t>
            </a:r>
            <a:r>
              <a:rPr lang="ja-JP" altLang="ja-JP" dirty="0"/>
              <a:t>総合的危機管理システムのプロトタイプの提案</a:t>
            </a:r>
            <a:r>
              <a:rPr lang="ja-JP" altLang="ja-JP" dirty="0" smtClean="0"/>
              <a:t>」</a:t>
            </a:r>
            <a:endParaRPr lang="en-US" altLang="ja-JP" dirty="0" smtClean="0"/>
          </a:p>
          <a:p>
            <a:pPr marL="0" indent="0">
              <a:buNone/>
            </a:pPr>
            <a:r>
              <a:rPr lang="ja-JP" altLang="ja-JP" dirty="0" smtClean="0"/>
              <a:t>（</a:t>
            </a:r>
            <a:r>
              <a:rPr lang="ja-JP" altLang="ja-JP" dirty="0"/>
              <a:t>平成</a:t>
            </a:r>
            <a:r>
              <a:rPr lang="en-US" altLang="ja-JP" dirty="0"/>
              <a:t>23</a:t>
            </a:r>
            <a:r>
              <a:rPr lang="ja-JP" altLang="ja-JP" dirty="0" smtClean="0"/>
              <a:t>年度</a:t>
            </a:r>
            <a:r>
              <a:rPr lang="en-US" altLang="ja-JP" dirty="0" smtClean="0"/>
              <a:t>4,200</a:t>
            </a:r>
            <a:r>
              <a:rPr lang="ja-JP" altLang="ja-JP" dirty="0"/>
              <a:t>千円，平成</a:t>
            </a:r>
            <a:r>
              <a:rPr lang="en-US" altLang="ja-JP" dirty="0"/>
              <a:t>24</a:t>
            </a:r>
            <a:r>
              <a:rPr lang="ja-JP" altLang="ja-JP" dirty="0" smtClean="0"/>
              <a:t>年度</a:t>
            </a:r>
            <a:r>
              <a:rPr lang="en-US" altLang="ja-JP" dirty="0" smtClean="0"/>
              <a:t>4,300</a:t>
            </a:r>
            <a:r>
              <a:rPr lang="ja-JP" altLang="ja-JP" dirty="0"/>
              <a:t>千円</a:t>
            </a:r>
            <a:r>
              <a:rPr lang="ja-JP" altLang="ja-JP" dirty="0" smtClean="0"/>
              <a:t>）</a:t>
            </a:r>
            <a:endParaRPr lang="en-US" altLang="ja-JP" dirty="0" smtClean="0"/>
          </a:p>
          <a:p>
            <a:pPr marL="0" indent="0">
              <a:buNone/>
            </a:pPr>
            <a:endParaRPr lang="en-US" altLang="ja-JP" dirty="0" smtClean="0"/>
          </a:p>
          <a:p>
            <a:pPr marL="0" indent="0">
              <a:buNone/>
            </a:pPr>
            <a:r>
              <a:rPr lang="ja-JP" altLang="en-US" dirty="0" smtClean="0"/>
              <a:t>安心センターを拠点に、総務課および研究推進課職員、都市イノベーション教員、工学研究院技術職員と連携しＷＧを結成して運営。</a:t>
            </a:r>
            <a:endParaRPr lang="ja-JP" altLang="ja-JP" dirty="0"/>
          </a:p>
          <a:p>
            <a:pPr marL="0" indent="0">
              <a:buNone/>
            </a:pPr>
            <a:endParaRPr lang="en-US" altLang="ja-JP" dirty="0" smtClean="0"/>
          </a:p>
        </p:txBody>
      </p:sp>
      <p:sp>
        <p:nvSpPr>
          <p:cNvPr id="5" name="タイトル 1"/>
          <p:cNvSpPr txBox="1">
            <a:spLocks/>
          </p:cNvSpPr>
          <p:nvPr/>
        </p:nvSpPr>
        <p:spPr>
          <a:xfrm>
            <a:off x="457200" y="260648"/>
            <a:ext cx="8229600" cy="72008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最近の学内のプロジェクト事業</a:t>
            </a:r>
            <a:endParaRPr lang="ja-JP" altLang="en-US" dirty="0"/>
          </a:p>
        </p:txBody>
      </p:sp>
    </p:spTree>
    <p:extLst>
      <p:ext uri="{BB962C8B-B14F-4D97-AF65-F5344CB8AC3E}">
        <p14:creationId xmlns:p14="http://schemas.microsoft.com/office/powerpoint/2010/main" val="2802902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bwMode="auto">
          <a:xfrm>
            <a:off x="3342584" y="1441567"/>
            <a:ext cx="1646435" cy="1512711"/>
          </a:xfrm>
          <a:prstGeom prst="roundRect">
            <a:avLst/>
          </a:prstGeom>
          <a:solidFill>
            <a:schemeClr val="accent1">
              <a:lumMod val="40000"/>
              <a:lumOff val="60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テキスト ボックス 4"/>
          <p:cNvSpPr txBox="1"/>
          <p:nvPr/>
        </p:nvSpPr>
        <p:spPr>
          <a:xfrm>
            <a:off x="-1" y="837990"/>
            <a:ext cx="3821171" cy="2308324"/>
          </a:xfrm>
          <a:prstGeom prst="rect">
            <a:avLst/>
          </a:prstGeom>
          <a:noFill/>
          <a:ln>
            <a:noFill/>
          </a:ln>
        </p:spPr>
        <p:txBody>
          <a:bodyPr wrap="square">
            <a:spAutoFit/>
          </a:bodyPr>
          <a:lstStyle/>
          <a:p>
            <a:r>
              <a:rPr lang="en-US" altLang="ja-JP" sz="1800" dirty="0" smtClean="0"/>
              <a:t>2011</a:t>
            </a:r>
            <a:r>
              <a:rPr lang="ja-JP" altLang="ja-JP" sz="1800" dirty="0"/>
              <a:t>年</a:t>
            </a:r>
            <a:r>
              <a:rPr lang="en-US" altLang="ja-JP" sz="1800" dirty="0"/>
              <a:t>9</a:t>
            </a:r>
            <a:r>
              <a:rPr lang="ja-JP" altLang="ja-JP" sz="1800" dirty="0"/>
              <a:t>月</a:t>
            </a:r>
            <a:r>
              <a:rPr lang="en-US" altLang="ja-JP" sz="1800" dirty="0"/>
              <a:t>5</a:t>
            </a:r>
            <a:r>
              <a:rPr lang="ja-JP" altLang="ja-JP" sz="1800" dirty="0" smtClean="0"/>
              <a:t>日</a:t>
            </a:r>
            <a:endParaRPr lang="en-US" altLang="ja-JP" sz="1800" dirty="0" smtClean="0"/>
          </a:p>
          <a:p>
            <a:r>
              <a:rPr lang="ja-JP" altLang="ja-JP" sz="1800" dirty="0" smtClean="0"/>
              <a:t>全学</a:t>
            </a:r>
            <a:r>
              <a:rPr lang="ja-JP" altLang="ja-JP" sz="1800" dirty="0"/>
              <a:t>災害対策</a:t>
            </a:r>
            <a:r>
              <a:rPr lang="ja-JP" altLang="ja-JP" sz="1800" dirty="0" smtClean="0"/>
              <a:t>本部立ち上げ</a:t>
            </a:r>
            <a:endParaRPr lang="en-US" altLang="ja-JP" sz="1800" dirty="0" smtClean="0"/>
          </a:p>
          <a:p>
            <a:r>
              <a:rPr lang="ja-JP" altLang="ja-JP" sz="1800" dirty="0" smtClean="0"/>
              <a:t>図上訓練</a:t>
            </a:r>
            <a:r>
              <a:rPr lang="ja-JP" altLang="en-US" sz="1800" dirty="0" smtClean="0"/>
              <a:t>の実施。</a:t>
            </a:r>
            <a:endParaRPr lang="en-US" altLang="ja-JP" sz="1800" dirty="0" smtClean="0"/>
          </a:p>
          <a:p>
            <a:endParaRPr lang="en-US" altLang="ja-JP" sz="1800" dirty="0" smtClean="0"/>
          </a:p>
          <a:p>
            <a:endParaRPr lang="en-US" altLang="ja-JP" sz="1800" dirty="0" smtClean="0"/>
          </a:p>
          <a:p>
            <a:r>
              <a:rPr lang="en-US" altLang="ja-JP" sz="1800" dirty="0" smtClean="0"/>
              <a:t>2011</a:t>
            </a:r>
            <a:r>
              <a:rPr lang="ja-JP" altLang="ja-JP" sz="1800" dirty="0"/>
              <a:t>年</a:t>
            </a:r>
            <a:r>
              <a:rPr lang="en-US" altLang="ja-JP" sz="1800" dirty="0"/>
              <a:t>11</a:t>
            </a:r>
            <a:r>
              <a:rPr lang="ja-JP" altLang="ja-JP" sz="1800" dirty="0"/>
              <a:t>月</a:t>
            </a:r>
            <a:r>
              <a:rPr lang="en-US" altLang="ja-JP" sz="1800" dirty="0"/>
              <a:t>24</a:t>
            </a:r>
            <a:r>
              <a:rPr lang="ja-JP" altLang="ja-JP" sz="1800" dirty="0" smtClean="0"/>
              <a:t>日</a:t>
            </a:r>
            <a:endParaRPr lang="en-US" altLang="ja-JP" sz="1800" dirty="0" smtClean="0"/>
          </a:p>
          <a:p>
            <a:r>
              <a:rPr lang="ja-JP" altLang="ja-JP" sz="1800" dirty="0" smtClean="0"/>
              <a:t>学生</a:t>
            </a:r>
            <a:r>
              <a:rPr lang="ja-JP" altLang="ja-JP" sz="1800" dirty="0"/>
              <a:t>・教職員約</a:t>
            </a:r>
            <a:r>
              <a:rPr lang="en-US" altLang="ja-JP" sz="1800" dirty="0" smtClean="0"/>
              <a:t>1,000</a:t>
            </a:r>
            <a:r>
              <a:rPr lang="ja-JP" altLang="ja-JP" sz="1800" dirty="0" smtClean="0"/>
              <a:t>名</a:t>
            </a:r>
            <a:r>
              <a:rPr lang="ja-JP" altLang="en-US" sz="1800" dirty="0" smtClean="0"/>
              <a:t>が</a:t>
            </a:r>
            <a:r>
              <a:rPr lang="ja-JP" altLang="ja-JP" sz="1800" dirty="0" smtClean="0"/>
              <a:t>参加</a:t>
            </a:r>
            <a:r>
              <a:rPr lang="ja-JP" altLang="en-US" sz="1800" dirty="0" smtClean="0"/>
              <a:t>し</a:t>
            </a:r>
            <a:endParaRPr lang="en-US" altLang="ja-JP" sz="1800" dirty="0" smtClean="0"/>
          </a:p>
          <a:p>
            <a:r>
              <a:rPr lang="ja-JP" altLang="en-US" sz="1800" dirty="0" smtClean="0"/>
              <a:t>た本学初の全学</a:t>
            </a:r>
            <a:r>
              <a:rPr lang="ja-JP" altLang="ja-JP" sz="1800" dirty="0" smtClean="0"/>
              <a:t>防災訓練</a:t>
            </a:r>
            <a:r>
              <a:rPr lang="ja-JP" altLang="en-US" sz="1800" dirty="0" smtClean="0"/>
              <a:t>の</a:t>
            </a:r>
            <a:r>
              <a:rPr lang="ja-JP" altLang="ja-JP" sz="1800" dirty="0" smtClean="0"/>
              <a:t>実施</a:t>
            </a:r>
            <a:r>
              <a:rPr lang="ja-JP" altLang="en-US" sz="1800" dirty="0" smtClean="0"/>
              <a:t>。</a:t>
            </a:r>
            <a:endParaRPr lang="en-US" altLang="ja-JP" sz="1800" dirty="0" smtClean="0"/>
          </a:p>
        </p:txBody>
      </p:sp>
      <p:sp>
        <p:nvSpPr>
          <p:cNvPr id="18439" name="Text Box 27"/>
          <p:cNvSpPr txBox="1">
            <a:spLocks noChangeArrowheads="1"/>
          </p:cNvSpPr>
          <p:nvPr/>
        </p:nvSpPr>
        <p:spPr bwMode="auto">
          <a:xfrm>
            <a:off x="0" y="96838"/>
            <a:ext cx="9144000" cy="369332"/>
          </a:xfrm>
          <a:prstGeom prst="rect">
            <a:avLst/>
          </a:prstGeom>
          <a:solidFill>
            <a:srgbClr val="0000FF"/>
          </a:solidFill>
          <a:ln w="190500" cmpd="dbl">
            <a:solidFill>
              <a:srgbClr val="0000FF"/>
            </a:solidFill>
            <a:miter lim="800000"/>
            <a:headEnd/>
            <a:tailEnd/>
          </a:ln>
        </p:spPr>
        <p:txBody>
          <a:bodyPr>
            <a:spAutoFit/>
          </a:bodyPr>
          <a:lstStyle/>
          <a:p>
            <a:pPr algn="ctr" eaLnBrk="0" hangingPunct="0">
              <a:spcBef>
                <a:spcPct val="50000"/>
              </a:spcBef>
            </a:pPr>
            <a:r>
              <a:rPr lang="ja-JP" altLang="ja-JP" dirty="0">
                <a:solidFill>
                  <a:schemeClr val="bg1"/>
                </a:solidFill>
                <a:latin typeface="HGP創英角ｺﾞｼｯｸUB" pitchFamily="50" charset="-128"/>
                <a:ea typeface="HGP創英角ｺﾞｼｯｸUB" pitchFamily="50" charset="-128"/>
              </a:rPr>
              <a:t>総合的危機管理システムのプロトタイプの</a:t>
            </a:r>
            <a:r>
              <a:rPr lang="ja-JP" altLang="ja-JP" dirty="0" smtClean="0">
                <a:solidFill>
                  <a:schemeClr val="bg1"/>
                </a:solidFill>
                <a:latin typeface="HGP創英角ｺﾞｼｯｸUB" pitchFamily="50" charset="-128"/>
                <a:ea typeface="HGP創英角ｺﾞｼｯｸUB" pitchFamily="50" charset="-128"/>
              </a:rPr>
              <a:t>提案</a:t>
            </a:r>
            <a:r>
              <a:rPr lang="ja-JP" altLang="en-US" dirty="0" smtClean="0">
                <a:solidFill>
                  <a:schemeClr val="bg1"/>
                </a:solidFill>
                <a:latin typeface="HGP創英角ｺﾞｼｯｸUB" pitchFamily="50" charset="-128"/>
                <a:ea typeface="HGP創英角ｺﾞｼｯｸUB" pitchFamily="50" charset="-128"/>
              </a:rPr>
              <a:t>（平成</a:t>
            </a:r>
            <a:r>
              <a:rPr lang="ja-JP" altLang="en-US" dirty="0">
                <a:solidFill>
                  <a:schemeClr val="bg1"/>
                </a:solidFill>
                <a:latin typeface="HGP創英角ｺﾞｼｯｸUB" pitchFamily="50" charset="-128"/>
                <a:ea typeface="HGP創英角ｺﾞｼｯｸUB" pitchFamily="50" charset="-128"/>
              </a:rPr>
              <a:t>２３</a:t>
            </a:r>
            <a:r>
              <a:rPr lang="ja-JP" altLang="en-US" dirty="0" smtClean="0">
                <a:solidFill>
                  <a:schemeClr val="bg1"/>
                </a:solidFill>
                <a:latin typeface="HGP創英角ｺﾞｼｯｸUB" pitchFamily="50" charset="-128"/>
                <a:ea typeface="HGP創英角ｺﾞｼｯｸUB" pitchFamily="50" charset="-128"/>
              </a:rPr>
              <a:t>年度の実施内容の要約）</a:t>
            </a:r>
            <a:endParaRPr lang="ja-JP" altLang="en-US" b="1" dirty="0">
              <a:solidFill>
                <a:schemeClr val="bg1"/>
              </a:solidFill>
              <a:latin typeface="HGP創英角ｺﾞｼｯｸUB" pitchFamily="50" charset="-128"/>
              <a:ea typeface="HGP創英角ｺﾞｼｯｸUB" pitchFamily="50" charset="-128"/>
            </a:endParaRPr>
          </a:p>
        </p:txBody>
      </p:sp>
      <p:pic>
        <p:nvPicPr>
          <p:cNvPr id="11" name="Picture 2" descr="DSC0100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637" y="3401225"/>
            <a:ext cx="3505891" cy="233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5261638" y="730247"/>
            <a:ext cx="4684889" cy="4031873"/>
          </a:xfrm>
          <a:prstGeom prst="rect">
            <a:avLst/>
          </a:prstGeom>
          <a:noFill/>
        </p:spPr>
        <p:txBody>
          <a:bodyPr wrap="square">
            <a:spAutoFit/>
          </a:bodyPr>
          <a:lstStyle/>
          <a:p>
            <a:pPr eaLnBrk="1" latinLnBrk="0" hangingPunct="1"/>
            <a:r>
              <a:rPr lang="ja-JP" altLang="en-US" sz="2000" dirty="0" smtClean="0">
                <a:latin typeface="+mj-ea"/>
                <a:ea typeface="+mj-ea"/>
              </a:rPr>
              <a:t>◆</a:t>
            </a:r>
            <a:r>
              <a:rPr lang="ja-JP" altLang="ja-JP" sz="2000" dirty="0" smtClean="0">
                <a:latin typeface="+mj-ea"/>
                <a:ea typeface="+mj-ea"/>
              </a:rPr>
              <a:t>人</a:t>
            </a:r>
            <a:r>
              <a:rPr lang="ja-JP" altLang="en-US" sz="2000" dirty="0" smtClean="0">
                <a:latin typeface="+mj-ea"/>
                <a:ea typeface="+mj-ea"/>
              </a:rPr>
              <a:t>員の</a:t>
            </a:r>
            <a:r>
              <a:rPr lang="ja-JP" altLang="ja-JP" sz="2000" dirty="0" smtClean="0">
                <a:latin typeface="+mj-ea"/>
                <a:ea typeface="+mj-ea"/>
              </a:rPr>
              <a:t>課題</a:t>
            </a:r>
            <a:r>
              <a:rPr lang="en-US" altLang="ja-JP" sz="2000" dirty="0"/>
              <a:t> </a:t>
            </a:r>
            <a:endParaRPr lang="ja-JP" altLang="ja-JP" sz="2000" dirty="0"/>
          </a:p>
          <a:p>
            <a:pPr eaLnBrk="1" latinLnBrk="0" hangingPunct="1"/>
            <a:r>
              <a:rPr lang="ja-JP" altLang="en-US" sz="1400" dirty="0" smtClean="0"/>
              <a:t>　マニュアルにおいて</a:t>
            </a:r>
            <a:r>
              <a:rPr lang="ja-JP" altLang="ja-JP" sz="1400" dirty="0" smtClean="0"/>
              <a:t>危機</a:t>
            </a:r>
            <a:r>
              <a:rPr lang="ja-JP" altLang="ja-JP" sz="1400" dirty="0"/>
              <a:t>対応</a:t>
            </a:r>
            <a:r>
              <a:rPr lang="ja-JP" altLang="ja-JP" sz="1400" dirty="0" smtClean="0"/>
              <a:t>要員</a:t>
            </a:r>
            <a:r>
              <a:rPr lang="ja-JP" altLang="en-US" sz="1400" dirty="0" smtClean="0"/>
              <a:t>不足</a:t>
            </a:r>
            <a:r>
              <a:rPr lang="en-US" altLang="ja-JP" sz="1400" dirty="0"/>
              <a:t> </a:t>
            </a:r>
            <a:endParaRPr lang="ja-JP" altLang="ja-JP" sz="1400" dirty="0"/>
          </a:p>
          <a:p>
            <a:pPr eaLnBrk="1" latinLnBrk="0" hangingPunct="1"/>
            <a:r>
              <a:rPr lang="ja-JP" altLang="en-US" sz="1400" dirty="0"/>
              <a:t>　</a:t>
            </a:r>
            <a:r>
              <a:rPr lang="ja-JP" altLang="ja-JP" sz="1400" dirty="0" smtClean="0"/>
              <a:t>勤務時間外</a:t>
            </a:r>
            <a:r>
              <a:rPr lang="ja-JP" altLang="en-US" sz="1400" dirty="0" smtClean="0"/>
              <a:t>での要員の問題</a:t>
            </a:r>
            <a:endParaRPr lang="ja-JP" altLang="ja-JP" sz="1400" dirty="0"/>
          </a:p>
          <a:p>
            <a:pPr eaLnBrk="1" latinLnBrk="0" hangingPunct="1"/>
            <a:r>
              <a:rPr lang="en-US" altLang="ja-JP" sz="1800" dirty="0"/>
              <a:t> </a:t>
            </a:r>
            <a:endParaRPr lang="ja-JP" altLang="ja-JP" sz="1800" dirty="0"/>
          </a:p>
          <a:p>
            <a:pPr eaLnBrk="1" latinLnBrk="0" hangingPunct="1"/>
            <a:r>
              <a:rPr lang="ja-JP" altLang="en-US" sz="2000" dirty="0" smtClean="0">
                <a:latin typeface="+mj-ea"/>
                <a:ea typeface="+mj-ea"/>
              </a:rPr>
              <a:t>◆</a:t>
            </a:r>
            <a:r>
              <a:rPr lang="ja-JP" altLang="ja-JP" sz="2000" dirty="0" smtClean="0">
                <a:latin typeface="+mj-ea"/>
                <a:ea typeface="+mj-ea"/>
              </a:rPr>
              <a:t>設備等</a:t>
            </a:r>
            <a:r>
              <a:rPr lang="ja-JP" altLang="en-US" sz="2000" dirty="0" smtClean="0">
                <a:latin typeface="+mj-ea"/>
                <a:ea typeface="+mj-ea"/>
              </a:rPr>
              <a:t>の</a:t>
            </a:r>
            <a:r>
              <a:rPr lang="ja-JP" altLang="ja-JP" sz="2000" dirty="0" smtClean="0">
                <a:latin typeface="+mj-ea"/>
                <a:ea typeface="+mj-ea"/>
              </a:rPr>
              <a:t>課題</a:t>
            </a:r>
            <a:endParaRPr lang="en-US" altLang="ja-JP" sz="2000" dirty="0" smtClean="0">
              <a:latin typeface="+mj-ea"/>
              <a:ea typeface="+mj-ea"/>
            </a:endParaRPr>
          </a:p>
          <a:p>
            <a:pPr eaLnBrk="1" latinLnBrk="0" hangingPunct="1"/>
            <a:r>
              <a:rPr lang="ja-JP" altLang="en-US" sz="1400" dirty="0" smtClean="0"/>
              <a:t>　緊急放送が聞こえない。</a:t>
            </a:r>
            <a:endParaRPr lang="en-US" altLang="ja-JP" sz="1400" dirty="0" smtClean="0"/>
          </a:p>
          <a:p>
            <a:pPr eaLnBrk="1" latinLnBrk="0" hangingPunct="1"/>
            <a:r>
              <a:rPr lang="ja-JP" altLang="en-US" sz="1400" dirty="0"/>
              <a:t>　</a:t>
            </a:r>
            <a:r>
              <a:rPr lang="ja-JP" altLang="en-US" sz="1400" dirty="0" smtClean="0"/>
              <a:t>避難場所がわからない。</a:t>
            </a:r>
            <a:endParaRPr lang="en-US" altLang="ja-JP" sz="1400" dirty="0" smtClean="0"/>
          </a:p>
          <a:p>
            <a:pPr eaLnBrk="1" latinLnBrk="0" hangingPunct="1"/>
            <a:r>
              <a:rPr lang="ja-JP" altLang="en-US" sz="1400" dirty="0" smtClean="0"/>
              <a:t>　危機対応要員間の連絡が取れない。　</a:t>
            </a:r>
            <a:endParaRPr lang="en-US" altLang="ja-JP" sz="1400" dirty="0" smtClean="0"/>
          </a:p>
          <a:p>
            <a:pPr eaLnBrk="1" latinLnBrk="0" hangingPunct="1"/>
            <a:r>
              <a:rPr lang="ja-JP" altLang="en-US" sz="1400" dirty="0" smtClean="0"/>
              <a:t>　学生の安否確認方法</a:t>
            </a:r>
            <a:endParaRPr lang="en-US" altLang="ja-JP" sz="1400" dirty="0" smtClean="0"/>
          </a:p>
          <a:p>
            <a:pPr eaLnBrk="1" latinLnBrk="0" hangingPunct="1"/>
            <a:r>
              <a:rPr lang="ja-JP" altLang="en-US" sz="1400" dirty="0" smtClean="0"/>
              <a:t>　備蓄品が足りない</a:t>
            </a:r>
            <a:endParaRPr lang="en-US" altLang="ja-JP" sz="1400" dirty="0" smtClean="0"/>
          </a:p>
          <a:p>
            <a:pPr marL="285750" indent="-285750" eaLnBrk="1" latinLnBrk="0" hangingPunct="1">
              <a:buFont typeface="Arial" pitchFamily="34" charset="0"/>
              <a:buChar char="•"/>
            </a:pPr>
            <a:endParaRPr lang="en-US" altLang="ja-JP" sz="1400" dirty="0">
              <a:latin typeface="+mj-ea"/>
              <a:ea typeface="+mj-ea"/>
            </a:endParaRPr>
          </a:p>
          <a:p>
            <a:pPr eaLnBrk="1" latinLnBrk="0" hangingPunct="1"/>
            <a:r>
              <a:rPr lang="ja-JP" altLang="en-US" sz="2000" dirty="0" smtClean="0">
                <a:latin typeface="+mj-ea"/>
                <a:ea typeface="+mj-ea"/>
              </a:rPr>
              <a:t>◆</a:t>
            </a:r>
            <a:r>
              <a:rPr lang="ja-JP" altLang="ja-JP" sz="2000" dirty="0" smtClean="0">
                <a:latin typeface="+mj-ea"/>
                <a:ea typeface="+mj-ea"/>
              </a:rPr>
              <a:t>制度</a:t>
            </a:r>
            <a:r>
              <a:rPr lang="ja-JP" altLang="en-US" sz="2000" dirty="0" smtClean="0">
                <a:latin typeface="+mj-ea"/>
                <a:ea typeface="+mj-ea"/>
              </a:rPr>
              <a:t>の</a:t>
            </a:r>
            <a:r>
              <a:rPr lang="ja-JP" altLang="ja-JP" sz="2000" dirty="0" smtClean="0">
                <a:latin typeface="+mj-ea"/>
                <a:ea typeface="+mj-ea"/>
              </a:rPr>
              <a:t>課題</a:t>
            </a:r>
            <a:r>
              <a:rPr lang="ja-JP" altLang="ja-JP" sz="2000" dirty="0">
                <a:latin typeface="+mj-ea"/>
                <a:ea typeface="+mj-ea"/>
              </a:rPr>
              <a:t>に関する意見</a:t>
            </a:r>
          </a:p>
          <a:p>
            <a:pPr eaLnBrk="1" latinLnBrk="0" hangingPunct="1"/>
            <a:r>
              <a:rPr lang="ja-JP" altLang="en-US" sz="1400" dirty="0" smtClean="0"/>
              <a:t>　　</a:t>
            </a:r>
            <a:r>
              <a:rPr lang="ja-JP" altLang="ja-JP" sz="1400" dirty="0" smtClean="0"/>
              <a:t>保土ヶ谷</a:t>
            </a:r>
            <a:r>
              <a:rPr lang="ja-JP" altLang="ja-JP" sz="1400" dirty="0"/>
              <a:t>区及び大学生協、</a:t>
            </a:r>
            <a:r>
              <a:rPr lang="ja-JP" altLang="ja-JP" sz="1400" dirty="0" smtClean="0"/>
              <a:t>学内</a:t>
            </a:r>
            <a:r>
              <a:rPr lang="ja-JP" altLang="en-US" sz="1400" dirty="0" smtClean="0"/>
              <a:t>コンビニ</a:t>
            </a:r>
            <a:r>
              <a:rPr lang="ja-JP" altLang="ja-JP" sz="1400" dirty="0" smtClean="0"/>
              <a:t>との</a:t>
            </a:r>
            <a:r>
              <a:rPr lang="en-US" altLang="ja-JP" sz="1400" dirty="0" smtClean="0"/>
              <a:t/>
            </a:r>
            <a:br>
              <a:rPr lang="en-US" altLang="ja-JP" sz="1400" dirty="0" smtClean="0"/>
            </a:br>
            <a:r>
              <a:rPr lang="ja-JP" altLang="en-US" sz="1400" dirty="0" smtClean="0"/>
              <a:t>　　</a:t>
            </a:r>
            <a:r>
              <a:rPr lang="ja-JP" altLang="ja-JP" sz="1400" dirty="0" smtClean="0"/>
              <a:t>防災</a:t>
            </a:r>
            <a:r>
              <a:rPr lang="ja-JP" altLang="ja-JP" sz="1400" dirty="0"/>
              <a:t>協力</a:t>
            </a:r>
            <a:r>
              <a:rPr lang="ja-JP" altLang="ja-JP" sz="1400" dirty="0" smtClean="0"/>
              <a:t>協定</a:t>
            </a:r>
            <a:r>
              <a:rPr lang="ja-JP" altLang="en-US" sz="1400" dirty="0" smtClean="0"/>
              <a:t>があったほうが良い。</a:t>
            </a:r>
            <a:endParaRPr lang="en-US" altLang="ja-JP" sz="1400" dirty="0" smtClean="0"/>
          </a:p>
          <a:p>
            <a:pPr eaLnBrk="1" latinLnBrk="0" hangingPunct="1"/>
            <a:r>
              <a:rPr lang="ja-JP" altLang="en-US" sz="1400" dirty="0"/>
              <a:t>　　</a:t>
            </a:r>
            <a:r>
              <a:rPr lang="ja-JP" altLang="en-US" sz="1400" dirty="0" smtClean="0"/>
              <a:t>学生</a:t>
            </a:r>
            <a:r>
              <a:rPr lang="ja-JP" altLang="ja-JP" sz="1400" dirty="0" smtClean="0"/>
              <a:t>ボランティアの</a:t>
            </a:r>
            <a:r>
              <a:rPr lang="ja-JP" altLang="en-US" sz="1400" dirty="0" smtClean="0"/>
              <a:t>組織の検討を要する。</a:t>
            </a:r>
            <a:endParaRPr lang="en-US" altLang="ja-JP" sz="1400" dirty="0" smtClean="0"/>
          </a:p>
          <a:p>
            <a:pPr eaLnBrk="1" latinLnBrk="0" hangingPunct="1"/>
            <a:r>
              <a:rPr lang="ja-JP" altLang="ja-JP" sz="1800" dirty="0"/>
              <a:t>　　　　　　　</a:t>
            </a:r>
            <a:r>
              <a:rPr lang="ja-JP" altLang="ja-JP" dirty="0"/>
              <a:t>　　</a:t>
            </a:r>
            <a:endParaRPr lang="ja-JP" altLang="en-US" dirty="0">
              <a:latin typeface="+mn-ea"/>
              <a:ea typeface="+mn-ea"/>
            </a:endParaRPr>
          </a:p>
        </p:txBody>
      </p:sp>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744613" y="4608233"/>
            <a:ext cx="1445981" cy="2249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右矢印 1"/>
          <p:cNvSpPr/>
          <p:nvPr/>
        </p:nvSpPr>
        <p:spPr bwMode="auto">
          <a:xfrm>
            <a:off x="3684563" y="1992152"/>
            <a:ext cx="1128888" cy="662710"/>
          </a:xfrm>
          <a:prstGeom prst="rightArrow">
            <a:avLst/>
          </a:prstGeom>
          <a:gradFill flip="none" rotWithShape="1">
            <a:gsLst>
              <a:gs pos="0">
                <a:schemeClr val="accent2">
                  <a:lumMod val="20000"/>
                  <a:lumOff val="80000"/>
                </a:schemeClr>
              </a:gs>
              <a:gs pos="100000">
                <a:srgbClr val="E0F5FC"/>
              </a:gs>
            </a:gsLst>
            <a:lin ang="10800000" scaled="1"/>
            <a:tileRect/>
          </a:gradFill>
          <a:ln w="1587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 name="テキスト ボックス 2"/>
          <p:cNvSpPr txBox="1"/>
          <p:nvPr/>
        </p:nvSpPr>
        <p:spPr>
          <a:xfrm>
            <a:off x="3397175" y="1441567"/>
            <a:ext cx="1545616" cy="707886"/>
          </a:xfrm>
          <a:prstGeom prst="rect">
            <a:avLst/>
          </a:prstGeom>
          <a:noFill/>
        </p:spPr>
        <p:txBody>
          <a:bodyPr wrap="none" rtlCol="0">
            <a:spAutoFit/>
          </a:bodyPr>
          <a:lstStyle/>
          <a:p>
            <a:pPr algn="ctr"/>
            <a:r>
              <a:rPr kumimoji="1" lang="ja-JP" altLang="en-US" sz="2000" dirty="0" smtClean="0"/>
              <a:t>アンケートの</a:t>
            </a:r>
            <a:endParaRPr kumimoji="1" lang="en-US" altLang="ja-JP" sz="2000" dirty="0" smtClean="0"/>
          </a:p>
          <a:p>
            <a:pPr algn="ctr"/>
            <a:r>
              <a:rPr lang="ja-JP" altLang="en-US" sz="2000" dirty="0" smtClean="0"/>
              <a:t>実施</a:t>
            </a:r>
            <a:endParaRPr kumimoji="1" lang="en-US" altLang="ja-JP" sz="2000" dirty="0"/>
          </a:p>
        </p:txBody>
      </p:sp>
      <p:sp>
        <p:nvSpPr>
          <p:cNvPr id="4" name="正方形/長方形 3"/>
          <p:cNvSpPr/>
          <p:nvPr/>
        </p:nvSpPr>
        <p:spPr>
          <a:xfrm>
            <a:off x="3500570" y="2554168"/>
            <a:ext cx="1338828" cy="400110"/>
          </a:xfrm>
          <a:prstGeom prst="rect">
            <a:avLst/>
          </a:prstGeom>
        </p:spPr>
        <p:txBody>
          <a:bodyPr wrap="none">
            <a:spAutoFit/>
          </a:bodyPr>
          <a:lstStyle/>
          <a:p>
            <a:pPr lvl="0" algn="ctr"/>
            <a:r>
              <a:rPr lang="ja-JP" altLang="en-US" sz="2000" dirty="0" smtClean="0">
                <a:solidFill>
                  <a:srgbClr val="000000"/>
                </a:solidFill>
              </a:rPr>
              <a:t>集計・検討</a:t>
            </a:r>
            <a:endParaRPr lang="ja-JP" altLang="en-US" sz="2000" dirty="0">
              <a:solidFill>
                <a:srgbClr val="000000"/>
              </a:solidFill>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0570" y="4116751"/>
            <a:ext cx="1907297" cy="265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4707858" y="4490226"/>
            <a:ext cx="492443" cy="215444"/>
          </a:xfrm>
          <a:prstGeom prst="rect">
            <a:avLst/>
          </a:prstGeom>
          <a:noFill/>
          <a:ln w="31750">
            <a:solidFill>
              <a:srgbClr val="FF0000"/>
            </a:solidFill>
          </a:ln>
        </p:spPr>
        <p:txBody>
          <a:bodyPr wrap="none" rtlCol="0">
            <a:spAutoFit/>
          </a:bodyPr>
          <a:lstStyle/>
          <a:p>
            <a:r>
              <a:rPr kumimoji="1" lang="ja-JP" altLang="en-US" sz="800" dirty="0" smtClean="0">
                <a:solidFill>
                  <a:srgbClr val="FF0000"/>
                </a:solidFill>
              </a:rPr>
              <a:t>部外秘</a:t>
            </a:r>
            <a:endParaRPr kumimoji="1" lang="ja-JP" altLang="en-US" sz="800" dirty="0">
              <a:solidFill>
                <a:srgbClr val="FF0000"/>
              </a:solidFill>
            </a:endParaRPr>
          </a:p>
        </p:txBody>
      </p:sp>
    </p:spTree>
    <p:extLst>
      <p:ext uri="{BB962C8B-B14F-4D97-AF65-F5344CB8AC3E}">
        <p14:creationId xmlns:p14="http://schemas.microsoft.com/office/powerpoint/2010/main" val="3119266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1007</Words>
  <Application>Microsoft Office PowerPoint</Application>
  <PresentationFormat>画面に合わせる (4:3)</PresentationFormat>
  <Paragraphs>277</Paragraphs>
  <Slides>14</Slides>
  <Notes>6</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技術部所属職員と非所属技術職員との連携構築</vt:lpstr>
      <vt:lpstr>PowerPoint プレゼンテーション</vt:lpstr>
      <vt:lpstr>PowerPoint プレゼンテーション</vt:lpstr>
      <vt:lpstr>安心・安全の科学研究教育センター事業について</vt:lpstr>
      <vt:lpstr>安心・安全センターの構成員と技術職員の主な職務</vt:lpstr>
      <vt:lpstr>PowerPoint プレゼンテーション</vt:lpstr>
      <vt:lpstr>安心センターのこれまでの主な事業</vt:lpstr>
      <vt:lpstr>PowerPoint プレゼンテーション</vt:lpstr>
      <vt:lpstr>PowerPoint プレゼンテーション</vt:lpstr>
      <vt:lpstr>技術部職員との連携</vt:lpstr>
      <vt:lpstr>技術職員組織の役割について</vt:lpstr>
      <vt:lpstr>職員人材育成について</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技術部所属職員と非所属技術職員との連携構築</dc:title>
  <dc:creator>Owner</dc:creator>
  <cp:lastModifiedBy>Owner</cp:lastModifiedBy>
  <cp:revision>116</cp:revision>
  <dcterms:created xsi:type="dcterms:W3CDTF">2013-01-07T01:37:55Z</dcterms:created>
  <dcterms:modified xsi:type="dcterms:W3CDTF">2013-01-28T05:32:02Z</dcterms:modified>
</cp:coreProperties>
</file>