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03" r:id="rId3"/>
    <p:sldId id="298" r:id="rId4"/>
    <p:sldId id="299" r:id="rId5"/>
    <p:sldId id="264" r:id="rId6"/>
    <p:sldId id="300" r:id="rId7"/>
    <p:sldId id="260" r:id="rId8"/>
    <p:sldId id="266" r:id="rId9"/>
    <p:sldId id="301" r:id="rId10"/>
    <p:sldId id="270" r:id="rId11"/>
    <p:sldId id="291" r:id="rId12"/>
    <p:sldId id="289" r:id="rId13"/>
    <p:sldId id="292" r:id="rId14"/>
    <p:sldId id="278" r:id="rId15"/>
    <p:sldId id="267" r:id="rId16"/>
    <p:sldId id="293" r:id="rId17"/>
    <p:sldId id="294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ibasaki" initials="S" lastIdx="1" clrIdx="0"/>
  <p:cmAuthor id="1" name="shibasak@lns.tohoku.ac.jp" initials="s" lastIdx="4" clrIdx="1">
    <p:extLst>
      <p:ext uri="{19B8F6BF-5375-455C-9EA6-DF929625EA0E}">
        <p15:presenceInfo xmlns:p15="http://schemas.microsoft.com/office/powerpoint/2012/main" userId="b436e5d87fbf3f5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6" autoAdjust="0"/>
    <p:restoredTop sz="94632" autoAdjust="0"/>
  </p:normalViewPr>
  <p:slideViewPr>
    <p:cSldViewPr>
      <p:cViewPr varScale="1">
        <p:scale>
          <a:sx n="107" d="100"/>
          <a:sy n="107" d="100"/>
        </p:scale>
        <p:origin x="1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66465-C3E4-4108-B091-0093FBD44A5C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22A20-FC6C-4C99-B267-9B50B02FF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84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2A20-FC6C-4C99-B267-9B50B02FFE2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18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2A20-FC6C-4C99-B267-9B50B02FFE2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131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2A20-FC6C-4C99-B267-9B50B02FFE2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84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738C7E-C2FB-403A-84E0-8167FF876FD6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2CC408-4462-493B-B051-E232EBAB3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8C7E-C2FB-403A-84E0-8167FF876FD6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C408-4462-493B-B051-E232EBAB3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8C7E-C2FB-403A-84E0-8167FF876FD6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C408-4462-493B-B051-E232EBAB3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8C7E-C2FB-403A-84E0-8167FF876FD6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C408-4462-493B-B051-E232EBAB3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8C7E-C2FB-403A-84E0-8167FF876FD6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C408-4462-493B-B051-E232EBAB3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8C7E-C2FB-403A-84E0-8167FF876FD6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C408-4462-493B-B051-E232EBAB3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8C7E-C2FB-403A-84E0-8167FF876FD6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C408-4462-493B-B051-E232EBAB3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8C7E-C2FB-403A-84E0-8167FF876FD6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C408-4462-493B-B051-E232EBAB3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8C7E-C2FB-403A-84E0-8167FF876FD6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C408-4462-493B-B051-E232EBAB3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738C7E-C2FB-403A-84E0-8167FF876FD6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C408-4462-493B-B051-E232EBAB3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738C7E-C2FB-403A-84E0-8167FF876FD6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2CC408-4462-493B-B051-E232EBAB3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738C7E-C2FB-403A-84E0-8167FF876FD6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2CC408-4462-493B-B051-E232EBAB3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東北大学総合技術部と役割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東北大学総合技術部</a:t>
            </a:r>
            <a:endParaRPr kumimoji="1" lang="en-US" altLang="ja-JP" dirty="0" smtClean="0"/>
          </a:p>
          <a:p>
            <a:r>
              <a:rPr lang="ja-JP" altLang="en-US" dirty="0" smtClean="0"/>
              <a:t>柴崎　義信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28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研修・セミナー関連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東北地区国立</a:t>
            </a:r>
            <a:r>
              <a:rPr lang="ja-JP" altLang="en-US" dirty="0" smtClean="0"/>
              <a:t>大学法人等</a:t>
            </a:r>
            <a:r>
              <a:rPr lang="ja-JP" altLang="en-US" dirty="0"/>
              <a:t>技術職員研修（隔年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東北大学</a:t>
            </a:r>
            <a:r>
              <a:rPr lang="ja-JP" altLang="en-US" dirty="0"/>
              <a:t>技術職員</a:t>
            </a:r>
            <a:r>
              <a:rPr lang="ja-JP" altLang="en-US" dirty="0" smtClean="0"/>
              <a:t>研修（隔年）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専門研修（電子顕微鏡、ガラス工作）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新規</a:t>
            </a:r>
            <a:r>
              <a:rPr lang="ja-JP" altLang="en-US" dirty="0"/>
              <a:t>採用者キャリアプランセミナー</a:t>
            </a:r>
            <a:r>
              <a:rPr lang="ja-JP" altLang="en-US" dirty="0" smtClean="0"/>
              <a:t>（事務系と合同）</a:t>
            </a:r>
            <a:endParaRPr lang="en-US" altLang="ja-JP" dirty="0" smtClean="0"/>
          </a:p>
          <a:p>
            <a:r>
              <a:rPr lang="ja-JP" altLang="en-US" dirty="0" smtClean="0"/>
              <a:t>採用</a:t>
            </a:r>
            <a:r>
              <a:rPr lang="ja-JP" altLang="en-US" dirty="0"/>
              <a:t>関係</a:t>
            </a:r>
            <a:endParaRPr lang="en-US" altLang="ja-JP" dirty="0" smtClean="0"/>
          </a:p>
          <a:p>
            <a:pPr lvl="1"/>
            <a:r>
              <a:rPr lang="ja-JP" altLang="en-US" dirty="0"/>
              <a:t>新規</a:t>
            </a:r>
            <a:r>
              <a:rPr lang="ja-JP" altLang="en-US" dirty="0" smtClean="0"/>
              <a:t>採用希望者向け業務説明会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新規採用受験者面接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内定者</a:t>
            </a:r>
            <a:r>
              <a:rPr lang="ja-JP" altLang="en-US" dirty="0"/>
              <a:t>懇談会（講和と職場見学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 smtClean="0"/>
              <a:t>人事評価について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人事</a:t>
            </a:r>
            <a:r>
              <a:rPr lang="ja-JP" altLang="en-US" dirty="0" smtClean="0"/>
              <a:t>評価</a:t>
            </a:r>
            <a:r>
              <a:rPr lang="ja-JP" altLang="en-US" dirty="0"/>
              <a:t>マニュアル</a:t>
            </a:r>
            <a:r>
              <a:rPr lang="ja-JP" altLang="en-US" dirty="0" smtClean="0"/>
              <a:t>の見直し（平成</a:t>
            </a:r>
            <a:r>
              <a:rPr lang="en-US" altLang="ja-JP" dirty="0" smtClean="0"/>
              <a:t>22</a:t>
            </a:r>
            <a:r>
              <a:rPr lang="ja-JP" altLang="en-US" dirty="0" smtClean="0"/>
              <a:t>年）</a:t>
            </a:r>
            <a:endParaRPr kumimoji="1" lang="en-US" altLang="ja-JP" dirty="0" smtClean="0"/>
          </a:p>
          <a:p>
            <a:r>
              <a:rPr lang="ja-JP" altLang="en-US" dirty="0"/>
              <a:t>組織に</a:t>
            </a:r>
            <a:r>
              <a:rPr lang="ja-JP" altLang="en-US" dirty="0" smtClean="0"/>
              <a:t>ついて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統括技術専門員</a:t>
            </a:r>
            <a:r>
              <a:rPr lang="ja-JP" altLang="en-US" dirty="0"/>
              <a:t>会議</a:t>
            </a:r>
            <a:r>
              <a:rPr lang="ja-JP" altLang="en-US" dirty="0" smtClean="0"/>
              <a:t>の設置（平成</a:t>
            </a:r>
            <a:r>
              <a:rPr lang="en-US" altLang="ja-JP" dirty="0" smtClean="0"/>
              <a:t>24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月承認</a:t>
            </a:r>
            <a:r>
              <a:rPr lang="ja-JP" altLang="en-US" dirty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統括</a:t>
            </a:r>
            <a:r>
              <a:rPr lang="ja-JP" altLang="en-US" dirty="0"/>
              <a:t>技術</a:t>
            </a:r>
            <a:r>
              <a:rPr lang="ja-JP" altLang="en-US" dirty="0" smtClean="0"/>
              <a:t>専門員等</a:t>
            </a:r>
            <a:r>
              <a:rPr lang="ja-JP" altLang="en-US" dirty="0"/>
              <a:t>選考</a:t>
            </a:r>
            <a:r>
              <a:rPr lang="ja-JP" altLang="en-US" dirty="0" smtClean="0"/>
              <a:t>基準策定（平成</a:t>
            </a:r>
            <a:r>
              <a:rPr lang="en-US" altLang="ja-JP" dirty="0" smtClean="0"/>
              <a:t>24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月承認）</a:t>
            </a:r>
            <a:endParaRPr lang="en-US" altLang="ja-JP" dirty="0" smtClean="0"/>
          </a:p>
          <a:p>
            <a:r>
              <a:rPr kumimoji="1" lang="ja-JP" altLang="en-US" dirty="0" smtClean="0"/>
              <a:t>昇任者選考プロセスの検討</a:t>
            </a:r>
            <a:endParaRPr kumimoji="1" lang="en-US" altLang="ja-JP" dirty="0" smtClean="0"/>
          </a:p>
          <a:p>
            <a:r>
              <a:rPr lang="ja-JP" altLang="en-US" dirty="0" smtClean="0"/>
              <a:t>技術</a:t>
            </a:r>
            <a:r>
              <a:rPr lang="ja-JP" altLang="en-US" dirty="0"/>
              <a:t>職員</a:t>
            </a:r>
            <a:r>
              <a:rPr lang="ja-JP" altLang="en-US" dirty="0" smtClean="0"/>
              <a:t>の研修体系</a:t>
            </a:r>
            <a:r>
              <a:rPr lang="ja-JP" altLang="en-US" dirty="0"/>
              <a:t>構築</a:t>
            </a:r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発足からこれまでの活動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44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技術専門員、技術専門職員、技術一般職員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専門的</a:t>
            </a:r>
            <a:r>
              <a:rPr lang="ja-JP" altLang="en-US" dirty="0"/>
              <a:t>技術</a:t>
            </a:r>
            <a:r>
              <a:rPr lang="ja-JP" altLang="en-US" dirty="0" smtClean="0"/>
              <a:t>に基づく</a:t>
            </a:r>
            <a:r>
              <a:rPr lang="ja-JP" altLang="en-US" dirty="0"/>
              <a:t>業務</a:t>
            </a:r>
            <a:r>
              <a:rPr lang="ja-JP" altLang="en-US" dirty="0" smtClean="0"/>
              <a:t>を行う職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統括技術専門員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総合技術</a:t>
            </a:r>
            <a:r>
              <a:rPr kumimoji="1" lang="ja-JP" altLang="en-US" dirty="0"/>
              <a:t>部</a:t>
            </a:r>
            <a:r>
              <a:rPr kumimoji="1" lang="ja-JP" altLang="en-US" dirty="0" smtClean="0"/>
              <a:t>のマネジメント業務を行う職として技術専門員の中なら選考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職の定義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581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統括技術専門員の位置づけ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総合技術</a:t>
            </a:r>
            <a:r>
              <a:rPr lang="ja-JP" altLang="en-US" dirty="0"/>
              <a:t>部</a:t>
            </a:r>
            <a:r>
              <a:rPr lang="ja-JP" altLang="en-US" dirty="0" smtClean="0"/>
              <a:t>のマネジメント業務を行う職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一定のマネジメント経験が必要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これまでの職（専門員、専門職員）の選考基準の見直し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選考できる範囲を拡大できる項目を追加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これまであった８項目の</a:t>
            </a:r>
            <a:r>
              <a:rPr kumimoji="1" lang="ja-JP" altLang="en-US" dirty="0"/>
              <a:t>基準</a:t>
            </a:r>
            <a:r>
              <a:rPr kumimoji="1" lang="ja-JP" altLang="en-US" dirty="0" smtClean="0"/>
              <a:t>に</a:t>
            </a:r>
            <a:r>
              <a:rPr kumimoji="1" lang="ja-JP" altLang="en-US" dirty="0"/>
              <a:t>次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項目</a:t>
            </a:r>
            <a:r>
              <a:rPr kumimoji="1" lang="ja-JP" altLang="en-US" dirty="0" smtClean="0"/>
              <a:t>を追加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高度</a:t>
            </a:r>
            <a:r>
              <a:rPr lang="ja-JP" altLang="en-US" dirty="0" smtClean="0"/>
              <a:t>な</a:t>
            </a:r>
            <a:r>
              <a:rPr lang="ja-JP" altLang="en-US" dirty="0"/>
              <a:t>技術</a:t>
            </a:r>
            <a:r>
              <a:rPr lang="ja-JP" altLang="en-US" dirty="0" smtClean="0"/>
              <a:t>の</a:t>
            </a:r>
            <a:r>
              <a:rPr lang="ja-JP" altLang="en-US" dirty="0"/>
              <a:t>導入</a:t>
            </a:r>
            <a:r>
              <a:rPr lang="ja-JP" altLang="en-US" dirty="0" smtClean="0"/>
              <a:t>や運用等、</a:t>
            </a:r>
            <a:r>
              <a:rPr lang="ja-JP" altLang="en-US" dirty="0"/>
              <a:t>職務</a:t>
            </a:r>
            <a:r>
              <a:rPr lang="ja-JP" altLang="en-US" dirty="0" smtClean="0"/>
              <a:t>において</a:t>
            </a:r>
            <a:r>
              <a:rPr lang="ja-JP" altLang="en-US" dirty="0"/>
              <a:t>顕著</a:t>
            </a:r>
            <a:r>
              <a:rPr lang="ja-JP" altLang="en-US" dirty="0" smtClean="0"/>
              <a:t>な</a:t>
            </a:r>
            <a:r>
              <a:rPr lang="ja-JP" altLang="en-US" dirty="0"/>
              <a:t>実績</a:t>
            </a:r>
            <a:r>
              <a:rPr lang="ja-JP" altLang="en-US" dirty="0" smtClean="0"/>
              <a:t>を</a:t>
            </a:r>
            <a:r>
              <a:rPr lang="ja-JP" altLang="en-US" dirty="0"/>
              <a:t>挙</a:t>
            </a:r>
            <a:r>
              <a:rPr lang="ja-JP" altLang="en-US" dirty="0" smtClean="0"/>
              <a:t>げた者</a:t>
            </a:r>
            <a:endParaRPr lang="en-US" altLang="ja-JP" dirty="0" smtClean="0"/>
          </a:p>
          <a:p>
            <a:r>
              <a:rPr kumimoji="1" lang="ja-JP" altLang="en-US" dirty="0" smtClean="0"/>
              <a:t>選考基準の具体的内容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例示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を改正</a:t>
            </a:r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選考基準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56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職務に関連する技術系の国家資格試験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大卒程度以上）に合格した者</a:t>
            </a:r>
            <a:endParaRPr kumimoji="1" lang="en-US" altLang="ja-JP" dirty="0" smtClean="0"/>
          </a:p>
          <a:p>
            <a:r>
              <a:rPr lang="ja-JP" altLang="en-US" dirty="0" smtClean="0"/>
              <a:t>特許取得</a:t>
            </a:r>
            <a:r>
              <a:rPr lang="ja-JP" altLang="en-US" dirty="0"/>
              <a:t>等</a:t>
            </a:r>
            <a:r>
              <a:rPr lang="ja-JP" altLang="en-US" dirty="0" smtClean="0"/>
              <a:t>の</a:t>
            </a:r>
            <a:r>
              <a:rPr lang="ja-JP" altLang="en-US" dirty="0"/>
              <a:t>独創的</a:t>
            </a:r>
            <a:r>
              <a:rPr lang="ja-JP" altLang="en-US" dirty="0" smtClean="0"/>
              <a:t>な技術</a:t>
            </a:r>
            <a:r>
              <a:rPr lang="ja-JP" altLang="en-US" dirty="0"/>
              <a:t>開発</a:t>
            </a:r>
            <a:r>
              <a:rPr lang="ja-JP" altLang="en-US" dirty="0" smtClean="0"/>
              <a:t>を行った者</a:t>
            </a:r>
            <a:endParaRPr lang="en-US" altLang="ja-JP" dirty="0" smtClean="0"/>
          </a:p>
          <a:p>
            <a:r>
              <a:rPr kumimoji="1" lang="ja-JP" altLang="en-US" dirty="0" smtClean="0"/>
              <a:t>学会賞</a:t>
            </a:r>
            <a:r>
              <a:rPr kumimoji="1" lang="ja-JP" altLang="en-US" dirty="0"/>
              <a:t>等</a:t>
            </a:r>
            <a:r>
              <a:rPr kumimoji="1" lang="ja-JP" altLang="en-US" dirty="0" smtClean="0"/>
              <a:t>を受</a:t>
            </a:r>
            <a:r>
              <a:rPr kumimoji="1" lang="ja-JP" altLang="en-US" dirty="0"/>
              <a:t>賞</a:t>
            </a:r>
            <a:r>
              <a:rPr kumimoji="1" lang="ja-JP" altLang="en-US" dirty="0" smtClean="0"/>
              <a:t>した者</a:t>
            </a:r>
            <a:endParaRPr kumimoji="1" lang="en-US" altLang="ja-JP" dirty="0" smtClean="0"/>
          </a:p>
          <a:p>
            <a:r>
              <a:rPr lang="ja-JP" altLang="en-US" dirty="0" smtClean="0"/>
              <a:t>科学研究費</a:t>
            </a:r>
            <a:r>
              <a:rPr lang="ja-JP" altLang="en-US" dirty="0"/>
              <a:t>補助</a:t>
            </a:r>
            <a:r>
              <a:rPr lang="ja-JP" altLang="en-US" dirty="0" smtClean="0"/>
              <a:t>金</a:t>
            </a:r>
            <a:r>
              <a:rPr lang="ja-JP" altLang="en-US" dirty="0"/>
              <a:t>等</a:t>
            </a:r>
            <a:r>
              <a:rPr lang="ja-JP" altLang="en-US" dirty="0" smtClean="0"/>
              <a:t>の公募採択</a:t>
            </a:r>
            <a:r>
              <a:rPr lang="ja-JP" altLang="en-US" dirty="0"/>
              <a:t>型</a:t>
            </a:r>
            <a:r>
              <a:rPr lang="ja-JP" altLang="en-US" dirty="0" smtClean="0"/>
              <a:t>の各種</a:t>
            </a:r>
            <a:r>
              <a:rPr lang="ja-JP" altLang="en-US" dirty="0"/>
              <a:t>助成金</a:t>
            </a:r>
            <a:r>
              <a:rPr lang="ja-JP" altLang="en-US" dirty="0" smtClean="0"/>
              <a:t>を受けた者</a:t>
            </a:r>
            <a:endParaRPr lang="en-US" altLang="ja-JP" dirty="0" smtClean="0"/>
          </a:p>
          <a:p>
            <a:r>
              <a:rPr kumimoji="1" lang="ja-JP" altLang="en-US" dirty="0" smtClean="0"/>
              <a:t>修士</a:t>
            </a:r>
            <a:r>
              <a:rPr kumimoji="1" lang="ja-JP" altLang="en-US" dirty="0"/>
              <a:t>以上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学位</a:t>
            </a:r>
            <a:r>
              <a:rPr kumimoji="1" lang="ja-JP" altLang="en-US" dirty="0" smtClean="0"/>
              <a:t>を有する者</a:t>
            </a:r>
            <a:endParaRPr kumimoji="1" lang="en-US" altLang="ja-JP" dirty="0" smtClean="0"/>
          </a:p>
          <a:p>
            <a:r>
              <a:rPr lang="ja-JP" altLang="en-US" dirty="0" smtClean="0"/>
              <a:t>学会</a:t>
            </a:r>
            <a:r>
              <a:rPr lang="ja-JP" altLang="en-US" dirty="0"/>
              <a:t>等</a:t>
            </a:r>
            <a:r>
              <a:rPr lang="ja-JP" altLang="en-US" dirty="0" smtClean="0"/>
              <a:t>において</a:t>
            </a:r>
            <a:r>
              <a:rPr lang="ja-JP" altLang="en-US" dirty="0"/>
              <a:t>職務</a:t>
            </a:r>
            <a:r>
              <a:rPr lang="ja-JP" altLang="en-US" dirty="0" smtClean="0"/>
              <a:t>に</a:t>
            </a:r>
            <a:r>
              <a:rPr lang="ja-JP" altLang="en-US" dirty="0"/>
              <a:t>関連</a:t>
            </a:r>
            <a:r>
              <a:rPr lang="ja-JP" altLang="en-US" dirty="0" smtClean="0"/>
              <a:t>する論文発表</a:t>
            </a:r>
            <a:r>
              <a:rPr lang="ja-JP" altLang="en-US" dirty="0"/>
              <a:t>等</a:t>
            </a:r>
            <a:r>
              <a:rPr lang="ja-JP" altLang="en-US" dirty="0" smtClean="0"/>
              <a:t>を行った者</a:t>
            </a:r>
            <a:endParaRPr lang="en-US" altLang="ja-JP" dirty="0" smtClean="0"/>
          </a:p>
          <a:p>
            <a:r>
              <a:rPr kumimoji="1" lang="ja-JP" altLang="en-US" dirty="0"/>
              <a:t>職務</a:t>
            </a:r>
            <a:r>
              <a:rPr kumimoji="1" lang="ja-JP" altLang="en-US" dirty="0" smtClean="0"/>
              <a:t>に</a:t>
            </a:r>
            <a:r>
              <a:rPr kumimoji="1" lang="ja-JP" altLang="en-US" dirty="0"/>
              <a:t>関連</a:t>
            </a:r>
            <a:r>
              <a:rPr kumimoji="1" lang="ja-JP" altLang="en-US" dirty="0" smtClean="0"/>
              <a:t>する</a:t>
            </a:r>
            <a:r>
              <a:rPr kumimoji="1" lang="ja-JP" altLang="en-US" dirty="0"/>
              <a:t>著作</a:t>
            </a:r>
            <a:r>
              <a:rPr kumimoji="1" lang="ja-JP" altLang="en-US" dirty="0" smtClean="0"/>
              <a:t>を</a:t>
            </a:r>
            <a:r>
              <a:rPr kumimoji="1" lang="ja-JP" altLang="en-US" dirty="0"/>
              <a:t>発表</a:t>
            </a:r>
            <a:r>
              <a:rPr kumimoji="1" lang="ja-JP" altLang="en-US" dirty="0" smtClean="0"/>
              <a:t>した者</a:t>
            </a:r>
            <a:endParaRPr kumimoji="1" lang="en-US" altLang="ja-JP" dirty="0" smtClean="0"/>
          </a:p>
          <a:p>
            <a:r>
              <a:rPr lang="ja-JP" altLang="en-US" dirty="0" smtClean="0"/>
              <a:t>技術職員研修会</a:t>
            </a:r>
            <a:r>
              <a:rPr lang="ja-JP" altLang="en-US" dirty="0"/>
              <a:t>等に</a:t>
            </a:r>
            <a:r>
              <a:rPr lang="ja-JP" altLang="en-US" dirty="0" smtClean="0"/>
              <a:t>おいて講師の経験を有する者</a:t>
            </a:r>
            <a:endParaRPr lang="en-US" altLang="ja-JP" dirty="0" smtClean="0"/>
          </a:p>
          <a:p>
            <a:r>
              <a:rPr kumimoji="1" lang="ja-JP" altLang="en-US" dirty="0">
                <a:solidFill>
                  <a:srgbClr val="FF0000"/>
                </a:solidFill>
              </a:rPr>
              <a:t>高度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な</a:t>
            </a:r>
            <a:r>
              <a:rPr kumimoji="1" lang="ja-JP" altLang="en-US" dirty="0">
                <a:solidFill>
                  <a:srgbClr val="FF0000"/>
                </a:solidFill>
              </a:rPr>
              <a:t>技術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</a:t>
            </a:r>
            <a:r>
              <a:rPr kumimoji="1" lang="ja-JP" altLang="en-US" dirty="0">
                <a:solidFill>
                  <a:srgbClr val="FF0000"/>
                </a:solidFill>
              </a:rPr>
              <a:t>導入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や運用等、</a:t>
            </a:r>
            <a:r>
              <a:rPr kumimoji="1" lang="ja-JP" altLang="en-US" dirty="0">
                <a:solidFill>
                  <a:srgbClr val="FF0000"/>
                </a:solidFill>
              </a:rPr>
              <a:t>職務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において</a:t>
            </a:r>
            <a:r>
              <a:rPr kumimoji="1" lang="ja-JP" altLang="en-US" dirty="0">
                <a:solidFill>
                  <a:srgbClr val="FF0000"/>
                </a:solidFill>
              </a:rPr>
              <a:t>顕著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な</a:t>
            </a:r>
            <a:r>
              <a:rPr kumimoji="1" lang="ja-JP" altLang="en-US" dirty="0">
                <a:solidFill>
                  <a:srgbClr val="FF0000"/>
                </a:solidFill>
              </a:rPr>
              <a:t>実績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を挙げた</a:t>
            </a:r>
            <a:r>
              <a:rPr kumimoji="1" lang="ja-JP" altLang="en-US" dirty="0">
                <a:solidFill>
                  <a:srgbClr val="FF0000"/>
                </a:solidFill>
              </a:rPr>
              <a:t>者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技術専門員の選考基準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936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キャリアパスの硬直化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評価の形骸化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再雇用職員の配置</a:t>
            </a:r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タスクフォースが掲げた課題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改善されたか？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19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採用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最終</a:t>
            </a:r>
            <a:r>
              <a:rPr lang="ja-JP" altLang="en-US" dirty="0" smtClean="0"/>
              <a:t>面接</a:t>
            </a:r>
            <a:r>
              <a:rPr lang="ja-JP" altLang="en-US" dirty="0"/>
              <a:t>（決定</a:t>
            </a:r>
            <a:r>
              <a:rPr lang="ja-JP" altLang="en-US" dirty="0" smtClean="0"/>
              <a:t>）は総合技術部で行う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試験合格者からの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次選考は各部局が行う</a:t>
            </a:r>
            <a:endParaRPr lang="en-US" altLang="ja-JP" dirty="0" smtClean="0"/>
          </a:p>
          <a:p>
            <a:r>
              <a:rPr kumimoji="1" lang="ja-JP" altLang="en-US" dirty="0" smtClean="0"/>
              <a:t>異動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運営委員会</a:t>
            </a:r>
            <a:r>
              <a:rPr lang="ja-JP" altLang="en-US" dirty="0" smtClean="0"/>
              <a:t>で</a:t>
            </a:r>
            <a:r>
              <a:rPr lang="ja-JP" altLang="en-US" dirty="0"/>
              <a:t>部局間</a:t>
            </a:r>
            <a:r>
              <a:rPr lang="ja-JP" altLang="en-US" dirty="0" smtClean="0"/>
              <a:t>の</a:t>
            </a:r>
            <a:r>
              <a:rPr lang="ja-JP" altLang="en-US" dirty="0"/>
              <a:t>意見</a:t>
            </a:r>
            <a:r>
              <a:rPr lang="ja-JP" altLang="en-US" dirty="0" smtClean="0"/>
              <a:t>を調整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＞実績なし</a:t>
            </a:r>
            <a:endParaRPr kumimoji="1" lang="en-US" altLang="ja-JP" dirty="0" smtClean="0"/>
          </a:p>
          <a:p>
            <a:r>
              <a:rPr lang="ja-JP" altLang="en-US" dirty="0" smtClean="0"/>
              <a:t>再雇用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本人</a:t>
            </a:r>
            <a:r>
              <a:rPr kumimoji="1" lang="ja-JP" altLang="en-US" dirty="0" smtClean="0"/>
              <a:t>の希望調書（職種・勤務部局）を優先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同一職種、同一</a:t>
            </a:r>
            <a:r>
              <a:rPr lang="ja-JP" altLang="en-US" dirty="0"/>
              <a:t>勤務先</a:t>
            </a:r>
            <a:r>
              <a:rPr lang="ja-JP" altLang="en-US" dirty="0" smtClean="0"/>
              <a:t>の原則があ</a:t>
            </a:r>
            <a:r>
              <a:rPr lang="ja-JP" altLang="en-US" dirty="0"/>
              <a:t>った</a:t>
            </a:r>
            <a:endParaRPr kumimoji="1" lang="en-US" altLang="ja-JP" dirty="0" smtClean="0"/>
          </a:p>
          <a:p>
            <a:r>
              <a:rPr lang="ja-JP" altLang="en-US" dirty="0" smtClean="0"/>
              <a:t>昇任</a:t>
            </a:r>
            <a:endParaRPr lang="en-US" altLang="ja-JP" dirty="0" smtClean="0"/>
          </a:p>
          <a:p>
            <a:pPr lvl="1"/>
            <a:r>
              <a:rPr lang="ja-JP" altLang="en-US" dirty="0"/>
              <a:t>部局から</a:t>
            </a:r>
            <a:r>
              <a:rPr lang="ja-JP" altLang="en-US" dirty="0" smtClean="0"/>
              <a:t>の</a:t>
            </a:r>
            <a:r>
              <a:rPr lang="ja-JP" altLang="en-US" dirty="0"/>
              <a:t>推薦に</a:t>
            </a:r>
            <a:r>
              <a:rPr lang="ja-JP" altLang="en-US" dirty="0" smtClean="0"/>
              <a:t>基づいて</a:t>
            </a:r>
            <a:r>
              <a:rPr lang="ja-JP" altLang="en-US" dirty="0"/>
              <a:t>総合</a:t>
            </a:r>
            <a:r>
              <a:rPr lang="ja-JP" altLang="en-US" dirty="0" smtClean="0"/>
              <a:t>技術部</a:t>
            </a:r>
            <a:r>
              <a:rPr lang="ja-JP" altLang="en-US" dirty="0"/>
              <a:t>で</a:t>
            </a:r>
            <a:r>
              <a:rPr lang="ja-JP" altLang="en-US" dirty="0" smtClean="0"/>
              <a:t>選考</a:t>
            </a:r>
            <a:endParaRPr lang="en-US" altLang="ja-JP" dirty="0" smtClean="0"/>
          </a:p>
          <a:p>
            <a:pPr lvl="2"/>
            <a:endParaRPr lang="en-US" altLang="ja-JP" dirty="0"/>
          </a:p>
          <a:p>
            <a:pPr lvl="1"/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人事管理の現状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86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異</a:t>
            </a:r>
            <a:r>
              <a:rPr lang="ja-JP" altLang="en-US" dirty="0" smtClean="0"/>
              <a:t>動</a:t>
            </a:r>
            <a:r>
              <a:rPr kumimoji="1" lang="ja-JP" altLang="en-US" dirty="0" smtClean="0"/>
              <a:t>可能</a:t>
            </a:r>
            <a:r>
              <a:rPr kumimoji="1" lang="ja-JP" altLang="en-US" dirty="0" smtClean="0"/>
              <a:t>な職員について</a:t>
            </a:r>
            <a:r>
              <a:rPr kumimoji="1" lang="ja-JP" altLang="en-US" dirty="0" smtClean="0"/>
              <a:t>は異動させる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総合技術部運営委員会で承認（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月）</a:t>
            </a:r>
            <a:endParaRPr kumimoji="1" lang="en-US" altLang="ja-JP" dirty="0" smtClean="0"/>
          </a:p>
          <a:p>
            <a:r>
              <a:rPr lang="ja-JP" altLang="en-US" dirty="0"/>
              <a:t>個人</a:t>
            </a:r>
            <a:r>
              <a:rPr lang="ja-JP" altLang="en-US" dirty="0" smtClean="0"/>
              <a:t>調書に</a:t>
            </a:r>
            <a:r>
              <a:rPr lang="ja-JP" altLang="en-US" dirty="0" smtClean="0"/>
              <a:t>よる異動希望</a:t>
            </a:r>
            <a:r>
              <a:rPr lang="ja-JP" altLang="en-US" dirty="0" smtClean="0"/>
              <a:t>の調査</a:t>
            </a:r>
            <a:endParaRPr kumimoji="1" lang="en-US" altLang="ja-JP" dirty="0" smtClean="0"/>
          </a:p>
          <a:p>
            <a:r>
              <a:rPr kumimoji="1" lang="ja-JP" altLang="en-US" dirty="0" smtClean="0"/>
              <a:t>マトリックス方式の新たな組織編制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業務</a:t>
            </a:r>
            <a:r>
              <a:rPr lang="ja-JP" altLang="en-US" dirty="0"/>
              <a:t>別</a:t>
            </a:r>
            <a:r>
              <a:rPr lang="ja-JP" altLang="en-US" dirty="0" smtClean="0"/>
              <a:t>に技術</a:t>
            </a:r>
            <a:r>
              <a:rPr lang="ja-JP" altLang="en-US" dirty="0"/>
              <a:t>職員</a:t>
            </a:r>
            <a:r>
              <a:rPr lang="ja-JP" altLang="en-US" dirty="0" smtClean="0"/>
              <a:t>を部局横断的にグループ化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採用、異動</a:t>
            </a:r>
            <a:r>
              <a:rPr lang="ja-JP" altLang="en-US" dirty="0"/>
              <a:t>、</a:t>
            </a:r>
            <a:r>
              <a:rPr lang="ja-JP" altLang="en-US" dirty="0" smtClean="0"/>
              <a:t>研修の実施</a:t>
            </a:r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最近の動き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65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742950" y="1821974"/>
          <a:ext cx="7658100" cy="4082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/>
                <a:gridCol w="1905000"/>
                <a:gridCol w="2324100"/>
                <a:gridCol w="3086100"/>
              </a:tblGrid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No.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職群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個別グループ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業務内容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加工・開発群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機械設計・加工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各種工作機械を用いた機器の設計と製作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ガラス機器加工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各種ガラス工作機械を用いたガラス機器の製作と設計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電子回路・測定・実験群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電子回路設計製作</a:t>
                      </a:r>
                      <a:r>
                        <a:rPr lang="en-US" altLang="zh-TW" sz="1100" u="none" strike="noStrike">
                          <a:effectLst/>
                        </a:rPr>
                        <a:t>G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各種電子回路の設計と製作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試料作製</a:t>
                      </a:r>
                      <a:r>
                        <a:rPr lang="en-US" sz="1100" u="none" strike="noStrike">
                          <a:effectLst/>
                        </a:rPr>
                        <a:t>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各種研究・実験用試料の作成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大型実験装置運転・管理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大型装置を用いた実験・計測及び管理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研究室支援・学生実験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理工系研究室の支援・学生実験等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分析・評価群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電子顕微鏡運転・管理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電子顕微鏡を用いた実験・分析・評価及び管理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NMR</a:t>
                      </a:r>
                      <a:r>
                        <a:rPr lang="ja-JP" altLang="en-US" sz="1100" u="none" strike="noStrike">
                          <a:effectLst/>
                        </a:rPr>
                        <a:t>装置運転・管理</a:t>
                      </a:r>
                      <a:r>
                        <a:rPr lang="en-US" sz="1100" u="none" strike="noStrike">
                          <a:effectLst/>
                        </a:rPr>
                        <a:t>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</a:rPr>
                        <a:t>NMR</a:t>
                      </a:r>
                      <a:r>
                        <a:rPr lang="ja-JP" altLang="en-US" sz="800" u="none" strike="noStrike">
                          <a:effectLst/>
                        </a:rPr>
                        <a:t>測定装置を用いた実験・分析・評価及び管理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分析装置運転・管理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その他分析装置を用いた実験・分析・評価及び管理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自然現象観測</a:t>
                      </a:r>
                      <a:r>
                        <a:rPr lang="en-US" altLang="zh-TW" sz="1100" u="none" strike="noStrike">
                          <a:effectLst/>
                        </a:rPr>
                        <a:t>G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自然現象（地震</a:t>
                      </a:r>
                      <a:r>
                        <a:rPr lang="en-US" altLang="ja-JP" sz="800" u="none" strike="noStrike">
                          <a:effectLst/>
                        </a:rPr>
                        <a:t>,</a:t>
                      </a:r>
                      <a:r>
                        <a:rPr lang="ja-JP" altLang="en-US" sz="800" u="none" strike="noStrike">
                          <a:effectLst/>
                        </a:rPr>
                        <a:t>噴火</a:t>
                      </a:r>
                      <a:r>
                        <a:rPr lang="en-US" altLang="ja-JP" sz="800" u="none" strike="noStrike">
                          <a:effectLst/>
                        </a:rPr>
                        <a:t>,</a:t>
                      </a:r>
                      <a:r>
                        <a:rPr lang="ja-JP" altLang="en-US" sz="800" u="none" strike="noStrike">
                          <a:effectLst/>
                        </a:rPr>
                        <a:t>大気</a:t>
                      </a:r>
                      <a:r>
                        <a:rPr lang="en-US" altLang="ja-JP" sz="800" u="none" strike="noStrike">
                          <a:effectLst/>
                        </a:rPr>
                        <a:t>,</a:t>
                      </a:r>
                      <a:r>
                        <a:rPr lang="ja-JP" altLang="en-US" sz="800" u="none" strike="noStrike">
                          <a:effectLst/>
                        </a:rPr>
                        <a:t>海洋</a:t>
                      </a:r>
                      <a:r>
                        <a:rPr lang="en-US" altLang="ja-JP" sz="800" u="none" strike="noStrike">
                          <a:effectLst/>
                        </a:rPr>
                        <a:t>,</a:t>
                      </a:r>
                      <a:r>
                        <a:rPr lang="ja-JP" altLang="en-US" sz="800" u="none" strike="noStrike">
                          <a:effectLst/>
                        </a:rPr>
                        <a:t>天体）の観測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生物・生命科学群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遺伝子操作・細胞培養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遺伝子を扱う業務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動物施設管理</a:t>
                      </a:r>
                      <a:r>
                        <a:rPr lang="en-US" altLang="zh-TW" sz="1100" u="none" strike="noStrike">
                          <a:effectLst/>
                        </a:rPr>
                        <a:t>G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実験動物の飼育と施設管理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植物施設管理</a:t>
                      </a:r>
                      <a:r>
                        <a:rPr lang="en-US" altLang="zh-TW" sz="1100" u="none" strike="noStrike">
                          <a:effectLst/>
                        </a:rPr>
                        <a:t>G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実験植物の栽培と施設管理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歯科衛生・管理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</a:rPr>
                        <a:t>口腔衛生、歯科保健推進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研究室支援・学生実験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生物系研究室の支援・学生実験等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情報・ネットワーク群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プログラミング・データ管理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汎用コンピュータの管理とプログラム開発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情報サービス・知財管理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共同利用情報提供サーバーの管理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ネットワーク管理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共同利用ネットワークの管理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安全・保守管理群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安全衛生管理</a:t>
                      </a:r>
                      <a:r>
                        <a:rPr lang="en-US" altLang="zh-TW" sz="1100" u="none" strike="noStrike">
                          <a:effectLst/>
                        </a:rPr>
                        <a:t>G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安全衛生管理</a:t>
                      </a:r>
                      <a:r>
                        <a:rPr lang="en-US" altLang="ja-JP" sz="800" u="none" strike="noStrike">
                          <a:effectLst/>
                        </a:rPr>
                        <a:t>(</a:t>
                      </a:r>
                      <a:r>
                        <a:rPr lang="ja-JP" altLang="en-US" sz="800" u="none" strike="noStrike">
                          <a:effectLst/>
                        </a:rPr>
                        <a:t>含む、企画運営</a:t>
                      </a:r>
                      <a:r>
                        <a:rPr lang="en-US" altLang="ja-JP" sz="800" u="none" strike="noStrike">
                          <a:effectLst/>
                        </a:rPr>
                        <a:t>)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核・放射線管理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放射線管理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寒剤製造・管理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液体ヘリウム製造と装置の運転・管理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大型設備保守・管理</a:t>
                      </a:r>
                      <a:r>
                        <a:rPr lang="en-US" altLang="ja-JP" sz="1100" u="none" strike="noStrike">
                          <a:effectLst/>
                        </a:rPr>
                        <a:t>G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大型設備の保守と管理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グループ案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32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東北大学のキャンパス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046" y="1424225"/>
            <a:ext cx="5715000" cy="4943475"/>
          </a:xfrm>
          <a:prstGeom prst="rect">
            <a:avLst/>
          </a:prstGeom>
        </p:spPr>
      </p:pic>
      <p:sp>
        <p:nvSpPr>
          <p:cNvPr id="5" name="円/楕円 4"/>
          <p:cNvSpPr/>
          <p:nvPr/>
        </p:nvSpPr>
        <p:spPr>
          <a:xfrm>
            <a:off x="4788024" y="2204864"/>
            <a:ext cx="936104" cy="936104"/>
          </a:xfrm>
          <a:prstGeom prst="ellipse">
            <a:avLst/>
          </a:prstGeom>
          <a:solidFill>
            <a:srgbClr val="FFC000">
              <a:alpha val="1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946616" y="2060848"/>
            <a:ext cx="936104" cy="936104"/>
          </a:xfrm>
          <a:prstGeom prst="ellipse">
            <a:avLst/>
          </a:prstGeom>
          <a:solidFill>
            <a:srgbClr val="00B050">
              <a:alpha val="17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652120" y="4797152"/>
            <a:ext cx="936104" cy="936104"/>
          </a:xfrm>
          <a:prstGeom prst="ellipse">
            <a:avLst/>
          </a:prstGeom>
          <a:solidFill>
            <a:srgbClr val="7030A0">
              <a:alpha val="1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851920" y="3645024"/>
            <a:ext cx="936104" cy="936104"/>
          </a:xfrm>
          <a:prstGeom prst="ellipse">
            <a:avLst/>
          </a:prstGeom>
          <a:solidFill>
            <a:schemeClr val="accent1">
              <a:alpha val="17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2555776" y="3645024"/>
            <a:ext cx="936104" cy="936104"/>
          </a:xfrm>
          <a:prstGeom prst="ellipse">
            <a:avLst/>
          </a:prstGeom>
          <a:solidFill>
            <a:srgbClr val="FFFF00">
              <a:alpha val="1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72658" y="1876182"/>
            <a:ext cx="115212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雨宮地区</a:t>
            </a:r>
            <a:endParaRPr kumimoji="1" lang="ja-JP" altLang="en-US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4084" y="2072360"/>
            <a:ext cx="11521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星陵地区</a:t>
            </a:r>
            <a:endParaRPr kumimoji="1" lang="ja-JP" altLang="en-US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46616" y="5548590"/>
            <a:ext cx="1152128" cy="369332"/>
          </a:xfrm>
          <a:prstGeom prst="rect">
            <a:avLst/>
          </a:prstGeom>
          <a:solidFill>
            <a:srgbClr val="7030A0">
              <a:alpha val="54000"/>
            </a:srgb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片平地区</a:t>
            </a:r>
            <a:endParaRPr kumimoji="1" lang="ja-JP" altLang="en-US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60606" y="4427820"/>
            <a:ext cx="1152128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川内地区</a:t>
            </a:r>
            <a:endParaRPr kumimoji="1" lang="ja-JP" altLang="en-US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24196" y="3460358"/>
            <a:ext cx="135976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青葉山地区</a:t>
            </a:r>
            <a:endParaRPr kumimoji="1" lang="ja-JP" altLang="en-US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75688" y="559475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職員数：</a:t>
            </a:r>
            <a:r>
              <a:rPr kumimoji="1"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6018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kumimoji="1"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3016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名）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学生数：</a:t>
            </a:r>
            <a:r>
              <a:rPr kumimoji="1"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18073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852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3410"/>
            <a:ext cx="8229600" cy="57727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技術</a:t>
            </a:r>
            <a:r>
              <a:rPr lang="ja-JP" altLang="en-US" dirty="0"/>
              <a:t>職</a:t>
            </a:r>
            <a:r>
              <a:rPr lang="ja-JP" altLang="en-US" dirty="0" smtClean="0"/>
              <a:t>員</a:t>
            </a:r>
            <a:r>
              <a:rPr lang="ja-JP" altLang="en-US" dirty="0"/>
              <a:t>数</a:t>
            </a:r>
            <a:endParaRPr kumimoji="1" lang="ja-JP" altLang="en-US" dirty="0"/>
          </a:p>
        </p:txBody>
      </p:sp>
      <p:graphicFrame>
        <p:nvGraphicFramePr>
          <p:cNvPr id="4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734696"/>
              </p:ext>
            </p:extLst>
          </p:nvPr>
        </p:nvGraphicFramePr>
        <p:xfrm>
          <a:off x="2267744" y="836712"/>
          <a:ext cx="4536504" cy="5817373"/>
        </p:xfrm>
        <a:graphic>
          <a:graphicData uri="http://schemas.openxmlformats.org/drawingml/2006/table">
            <a:tbl>
              <a:tblPr/>
              <a:tblGrid>
                <a:gridCol w="1843770"/>
                <a:gridCol w="1416986"/>
                <a:gridCol w="1275748"/>
              </a:tblGrid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　 部 局 名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定員内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再雇用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工学部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８９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３０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金研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４９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９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多元研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５２　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理学部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４１　　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９　　　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電子光理学研究センター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（５）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（１）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ニュートリノ科学研究センター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（３）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農学部･ﾌｨｰﾙﾄﾞ 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３５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流体研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１５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３　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通研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１０　　　　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医学部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１３ 　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情報部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１０　　　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加齢研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７ 　　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歯学部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４　　　　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生命科学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５ 　　　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０ 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薬学部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３ 　　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０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その他の部局     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１５　　　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５       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　　     計</a:t>
                      </a:r>
                    </a:p>
                  </a:txBody>
                  <a:tcPr marL="88427" marR="88427" marT="44215" marB="442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３４８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７９</a:t>
                      </a:r>
                    </a:p>
                  </a:txBody>
                  <a:tcPr marL="88427" marR="88427" marT="44215" marB="442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9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07332" indent="-307332">
              <a:tabLst>
                <a:tab pos="1782522" algn="l"/>
              </a:tabLst>
            </a:pPr>
            <a:r>
              <a:rPr lang="ja-JP" altLang="en-US" dirty="0"/>
              <a:t>昭和</a:t>
            </a:r>
            <a:r>
              <a:rPr lang="en-US" altLang="ja-JP" dirty="0"/>
              <a:t>52</a:t>
            </a:r>
            <a:r>
              <a:rPr lang="ja-JP" altLang="en-US" dirty="0"/>
              <a:t>年</a:t>
            </a:r>
            <a:r>
              <a:rPr lang="en-US" altLang="ja-JP" dirty="0"/>
              <a:t>	</a:t>
            </a:r>
            <a:r>
              <a:rPr lang="ja-JP" altLang="en-US" dirty="0"/>
              <a:t>国立大学協会（国大協）が「専門官制度問題検討小委員会」</a:t>
            </a:r>
            <a:endParaRPr lang="en-US" altLang="ja-JP" dirty="0"/>
          </a:p>
          <a:p>
            <a:pPr marL="0" indent="0">
              <a:buNone/>
              <a:tabLst>
                <a:tab pos="1782522" algn="l"/>
              </a:tabLst>
            </a:pPr>
            <a:r>
              <a:rPr lang="en-US" altLang="ja-JP" dirty="0"/>
              <a:t>	</a:t>
            </a:r>
            <a:r>
              <a:rPr lang="ja-JP" altLang="en-US" dirty="0"/>
              <a:t>を設置</a:t>
            </a:r>
            <a:endParaRPr lang="en-US" altLang="ja-JP" dirty="0"/>
          </a:p>
          <a:p>
            <a:pPr marL="307332" indent="-307332">
              <a:tabLst>
                <a:tab pos="1782522" algn="l"/>
              </a:tabLst>
            </a:pPr>
            <a:r>
              <a:rPr lang="ja-JP" altLang="en-US" dirty="0"/>
              <a:t>昭和</a:t>
            </a:r>
            <a:r>
              <a:rPr lang="en-US" altLang="ja-JP" dirty="0"/>
              <a:t>53</a:t>
            </a:r>
            <a:r>
              <a:rPr lang="ja-JP" altLang="en-US" dirty="0"/>
              <a:t>年</a:t>
            </a:r>
            <a:r>
              <a:rPr lang="en-US" altLang="ja-JP" dirty="0"/>
              <a:t>	</a:t>
            </a:r>
            <a:r>
              <a:rPr lang="ja-JP" altLang="en-US" dirty="0"/>
              <a:t>上記小委員会が俸給表新設の構想試案を提起</a:t>
            </a:r>
            <a:endParaRPr lang="en-US" altLang="ja-JP" dirty="0"/>
          </a:p>
          <a:p>
            <a:pPr marL="307332" indent="-307332">
              <a:tabLst>
                <a:tab pos="1782522" algn="l"/>
              </a:tabLst>
            </a:pPr>
            <a:r>
              <a:rPr lang="ja-JP" altLang="en-US" dirty="0"/>
              <a:t>昭和</a:t>
            </a:r>
            <a:r>
              <a:rPr lang="en-US" altLang="ja-JP" dirty="0"/>
              <a:t>60</a:t>
            </a:r>
            <a:r>
              <a:rPr lang="ja-JP" altLang="en-US" dirty="0"/>
              <a:t>年</a:t>
            </a:r>
            <a:r>
              <a:rPr lang="en-US" altLang="ja-JP" dirty="0"/>
              <a:t>	</a:t>
            </a:r>
            <a:r>
              <a:rPr lang="ja-JP" altLang="en-US" dirty="0"/>
              <a:t>人事院が「専門行政職俸給表」を新設　</a:t>
            </a:r>
            <a:r>
              <a:rPr lang="ja-JP" altLang="en-US" sz="2800" dirty="0"/>
              <a:t>（航空管制官等が移行）</a:t>
            </a:r>
            <a:endParaRPr lang="en-US" altLang="ja-JP" sz="2800" dirty="0"/>
          </a:p>
          <a:p>
            <a:pPr marL="307332" indent="-307332">
              <a:tabLst>
                <a:tab pos="1782522" algn="l"/>
              </a:tabLst>
            </a:pPr>
            <a:r>
              <a:rPr lang="ja-JP" altLang="en-US" dirty="0"/>
              <a:t>昭和</a:t>
            </a:r>
            <a:r>
              <a:rPr lang="en-US" altLang="ja-JP" dirty="0"/>
              <a:t>62</a:t>
            </a:r>
            <a:r>
              <a:rPr lang="ja-JP" altLang="en-US" dirty="0"/>
              <a:t>年</a:t>
            </a:r>
            <a:r>
              <a:rPr lang="en-US" altLang="ja-JP" dirty="0"/>
              <a:t>	</a:t>
            </a:r>
            <a:r>
              <a:rPr lang="ja-JP" altLang="en-US" dirty="0"/>
              <a:t>国大協が「組織化のモデル」を提案　</a:t>
            </a:r>
            <a:r>
              <a:rPr lang="ja-JP" altLang="en-US" sz="2800" dirty="0"/>
              <a:t>（</a:t>
            </a:r>
            <a:r>
              <a:rPr lang="en-US" altLang="ja-JP" sz="2800" dirty="0"/>
              <a:t>15</a:t>
            </a:r>
            <a:r>
              <a:rPr lang="ja-JP" altLang="en-US" sz="2800" dirty="0"/>
              <a:t>人ユニット）</a:t>
            </a:r>
            <a:endParaRPr lang="en-US" altLang="ja-JP" sz="2800" dirty="0"/>
          </a:p>
          <a:p>
            <a:pPr marL="307332" indent="-307332">
              <a:tabLst>
                <a:tab pos="1782522" algn="l"/>
              </a:tabLst>
            </a:pPr>
            <a:r>
              <a:rPr lang="ja-JP" altLang="en-US" dirty="0"/>
              <a:t>平成</a:t>
            </a:r>
            <a:r>
              <a:rPr lang="en-US" altLang="ja-JP" dirty="0"/>
              <a:t>3</a:t>
            </a:r>
            <a:r>
              <a:rPr lang="ja-JP" altLang="en-US" dirty="0"/>
              <a:t>年</a:t>
            </a:r>
            <a:r>
              <a:rPr lang="en-US" altLang="ja-JP" dirty="0"/>
              <a:t>	</a:t>
            </a:r>
            <a:r>
              <a:rPr lang="ja-JP" altLang="en-US" dirty="0"/>
              <a:t>学長裁定による技術職員組織化を実施（理学部）</a:t>
            </a:r>
            <a:endParaRPr lang="en-US" altLang="ja-JP" dirty="0"/>
          </a:p>
          <a:p>
            <a:pPr marL="307332" indent="-307332">
              <a:tabLst>
                <a:tab pos="1782522" algn="l"/>
              </a:tabLst>
            </a:pPr>
            <a:r>
              <a:rPr lang="ja-JP" altLang="en-US" dirty="0"/>
              <a:t>平成</a:t>
            </a:r>
            <a:r>
              <a:rPr lang="en-US" altLang="ja-JP" dirty="0"/>
              <a:t>5</a:t>
            </a:r>
            <a:r>
              <a:rPr lang="ja-JP" altLang="en-US" dirty="0"/>
              <a:t>年</a:t>
            </a:r>
            <a:r>
              <a:rPr lang="en-US" altLang="ja-JP" dirty="0"/>
              <a:t>	</a:t>
            </a:r>
            <a:r>
              <a:rPr lang="ja-JP" altLang="en-US" dirty="0"/>
              <a:t>金属材料研究所に技術室設置　（文部省訓令</a:t>
            </a:r>
            <a:r>
              <a:rPr lang="en-US" altLang="ja-JP" dirty="0"/>
              <a:t>11</a:t>
            </a:r>
            <a:r>
              <a:rPr lang="ja-JP" altLang="en-US" dirty="0"/>
              <a:t>条の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  <a:tabLst>
                <a:tab pos="1782522" algn="l"/>
              </a:tabLst>
            </a:pPr>
            <a:r>
              <a:rPr lang="en-US" altLang="ja-JP" dirty="0"/>
              <a:t>	</a:t>
            </a:r>
            <a:r>
              <a:rPr lang="ja-JP" altLang="en-US" dirty="0"/>
              <a:t>科学計測研究所（平成</a:t>
            </a:r>
            <a:r>
              <a:rPr lang="en-US" altLang="ja-JP" dirty="0"/>
              <a:t>6</a:t>
            </a:r>
            <a:r>
              <a:rPr lang="ja-JP" altLang="en-US" dirty="0"/>
              <a:t>年）、流体力学研究所（平成</a:t>
            </a:r>
            <a:r>
              <a:rPr lang="en-US" altLang="ja-JP" dirty="0"/>
              <a:t>10</a:t>
            </a:r>
            <a:r>
              <a:rPr lang="ja-JP" altLang="en-US" dirty="0"/>
              <a:t>年）</a:t>
            </a:r>
            <a:endParaRPr lang="en-US" altLang="ja-JP" dirty="0"/>
          </a:p>
          <a:p>
            <a:pPr marL="307332" indent="-307332">
              <a:tabLst>
                <a:tab pos="1782522" algn="l"/>
              </a:tabLst>
            </a:pPr>
            <a:r>
              <a:rPr lang="ja-JP" altLang="en-US" dirty="0"/>
              <a:t>平成</a:t>
            </a:r>
            <a:r>
              <a:rPr lang="en-US" altLang="ja-JP" dirty="0"/>
              <a:t>9</a:t>
            </a:r>
            <a:r>
              <a:rPr lang="ja-JP" altLang="en-US" dirty="0"/>
              <a:t>年</a:t>
            </a:r>
            <a:r>
              <a:rPr lang="en-US" altLang="ja-JP" dirty="0"/>
              <a:t>	</a:t>
            </a:r>
            <a:r>
              <a:rPr lang="ja-JP" altLang="en-US" dirty="0"/>
              <a:t>文部省訓令第</a:t>
            </a:r>
            <a:r>
              <a:rPr lang="en-US" altLang="ja-JP" dirty="0"/>
              <a:t>33</a:t>
            </a:r>
            <a:r>
              <a:rPr lang="ja-JP" altLang="en-US" dirty="0"/>
              <a:t>号制定　</a:t>
            </a:r>
            <a:r>
              <a:rPr lang="ja-JP" altLang="en-US" sz="2800" dirty="0"/>
              <a:t>（技術専門職「技術専門官、技術専門職員」）</a:t>
            </a:r>
            <a:endParaRPr lang="en-US" altLang="ja-JP" sz="2800" dirty="0"/>
          </a:p>
          <a:p>
            <a:pPr marL="307332" indent="-307332">
              <a:tabLst>
                <a:tab pos="1782522" algn="l"/>
              </a:tabLst>
            </a:pPr>
            <a:r>
              <a:rPr lang="ja-JP" altLang="en-US" dirty="0"/>
              <a:t>平成</a:t>
            </a:r>
            <a:r>
              <a:rPr lang="en-US" altLang="ja-JP" dirty="0"/>
              <a:t>10</a:t>
            </a:r>
            <a:r>
              <a:rPr lang="ja-JP" altLang="en-US" dirty="0"/>
              <a:t>年</a:t>
            </a:r>
            <a:r>
              <a:rPr lang="en-US" altLang="ja-JP" dirty="0"/>
              <a:t>	</a:t>
            </a:r>
            <a:r>
              <a:rPr lang="ja-JP" altLang="en-US" dirty="0"/>
              <a:t>東北大学で技術専門職を導入</a:t>
            </a:r>
            <a:endParaRPr lang="en-US" altLang="ja-JP" dirty="0"/>
          </a:p>
          <a:p>
            <a:pPr marL="307332" indent="-307332">
              <a:tabLst>
                <a:tab pos="1782522" algn="l"/>
              </a:tabLst>
            </a:pPr>
            <a:r>
              <a:rPr lang="ja-JP" altLang="en-US" dirty="0"/>
              <a:t>平成</a:t>
            </a:r>
            <a:r>
              <a:rPr lang="en-US" altLang="ja-JP" dirty="0"/>
              <a:t>13</a:t>
            </a:r>
            <a:r>
              <a:rPr lang="ja-JP" altLang="en-US" dirty="0"/>
              <a:t>年</a:t>
            </a:r>
            <a:r>
              <a:rPr lang="en-US" altLang="ja-JP" dirty="0"/>
              <a:t>	</a:t>
            </a:r>
            <a:r>
              <a:rPr lang="ja-JP" altLang="en-US" dirty="0"/>
              <a:t>多元物質科学研究所技術室設置</a:t>
            </a:r>
            <a:endParaRPr lang="en-US" altLang="ja-JP" dirty="0"/>
          </a:p>
          <a:p>
            <a:pPr marL="307332" indent="-307332">
              <a:tabLst>
                <a:tab pos="1782522" algn="l"/>
              </a:tabLst>
            </a:pPr>
            <a:r>
              <a:rPr lang="ja-JP" altLang="en-US" dirty="0"/>
              <a:t>平成</a:t>
            </a:r>
            <a:r>
              <a:rPr lang="en-US" altLang="ja-JP" dirty="0"/>
              <a:t>16</a:t>
            </a:r>
            <a:r>
              <a:rPr lang="ja-JP" altLang="en-US" dirty="0"/>
              <a:t>年</a:t>
            </a:r>
            <a:r>
              <a:rPr lang="en-US" altLang="ja-JP" dirty="0"/>
              <a:t>	</a:t>
            </a:r>
            <a:r>
              <a:rPr lang="ja-JP" altLang="en-US" dirty="0"/>
              <a:t>国立大学</a:t>
            </a:r>
            <a:r>
              <a:rPr lang="ja-JP" altLang="en-US" dirty="0" smtClean="0"/>
              <a:t>法人化</a:t>
            </a:r>
            <a:endParaRPr lang="en-US" altLang="ja-JP" dirty="0" smtClean="0"/>
          </a:p>
          <a:p>
            <a:pPr marL="307332" indent="-307332">
              <a:tabLst>
                <a:tab pos="1782522" algn="l"/>
              </a:tabLst>
            </a:pPr>
            <a:r>
              <a:rPr lang="ja-JP" altLang="en-US" dirty="0" smtClean="0"/>
              <a:t>平成</a:t>
            </a:r>
            <a:r>
              <a:rPr lang="en-US" altLang="ja-JP" dirty="0"/>
              <a:t>17</a:t>
            </a:r>
            <a:r>
              <a:rPr lang="ja-JP" altLang="en-US" dirty="0" smtClean="0"/>
              <a:t>年</a:t>
            </a:r>
            <a:r>
              <a:rPr lang="en-US" altLang="ja-JP" dirty="0" smtClean="0"/>
              <a:t>	</a:t>
            </a:r>
            <a:r>
              <a:rPr lang="ja-JP" altLang="en-US" dirty="0" smtClean="0"/>
              <a:t>工学研究科技術部設置</a:t>
            </a:r>
            <a:endParaRPr lang="en-US" altLang="ja-JP" dirty="0"/>
          </a:p>
          <a:p>
            <a:pPr marL="307332" indent="-307332">
              <a:tabLst>
                <a:tab pos="1782522" algn="l"/>
              </a:tabLst>
            </a:pPr>
            <a:r>
              <a:rPr lang="ja-JP" altLang="en-US" dirty="0"/>
              <a:t>平成</a:t>
            </a:r>
            <a:r>
              <a:rPr lang="en-US" altLang="ja-JP" dirty="0"/>
              <a:t>21</a:t>
            </a:r>
            <a:r>
              <a:rPr lang="ja-JP" altLang="en-US" dirty="0"/>
              <a:t>年</a:t>
            </a:r>
            <a:r>
              <a:rPr lang="en-US" altLang="ja-JP" dirty="0"/>
              <a:t>	</a:t>
            </a:r>
            <a:r>
              <a:rPr lang="ja-JP" altLang="en-US" dirty="0"/>
              <a:t>東北大学総合技術部設置</a:t>
            </a:r>
            <a:endParaRPr lang="en-US" altLang="ja-JP" dirty="0"/>
          </a:p>
          <a:p>
            <a:pPr marL="0" indent="0">
              <a:buNone/>
              <a:tabLst>
                <a:tab pos="1782522" algn="l"/>
              </a:tabLst>
            </a:pPr>
            <a:r>
              <a:rPr lang="en-US" altLang="ja-JP" dirty="0"/>
              <a:t>	</a:t>
            </a:r>
            <a:r>
              <a:rPr lang="ja-JP" altLang="en-US" dirty="0" smtClean="0"/>
              <a:t>　統括</a:t>
            </a:r>
            <a:r>
              <a:rPr lang="ja-JP" altLang="en-US" dirty="0"/>
              <a:t>技術専門員、技術専門員、技術専門職員の配置</a:t>
            </a:r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東北大学総合技術部設置までの変遷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99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/>
              <a:t>「技術職員の在り方」検討タスク・フォース報告（</a:t>
            </a:r>
            <a:r>
              <a:rPr lang="en-US" altLang="ja-JP" dirty="0"/>
              <a:t>2008</a:t>
            </a:r>
            <a:r>
              <a:rPr lang="ja-JP" altLang="en-US" dirty="0"/>
              <a:t>年度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/>
              <a:t>課題</a:t>
            </a:r>
            <a:endParaRPr lang="en-US" altLang="ja-JP" dirty="0" smtClean="0"/>
          </a:p>
          <a:p>
            <a:pPr lvl="2"/>
            <a:r>
              <a:rPr lang="ja-JP" altLang="en-US" dirty="0"/>
              <a:t>硬直化した人事</a:t>
            </a:r>
            <a:r>
              <a:rPr lang="ja-JP" altLang="en-US" dirty="0" smtClean="0"/>
              <a:t>システム（キャリアパス）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異動することがないことでの</a:t>
            </a:r>
            <a:r>
              <a:rPr lang="ja-JP" altLang="en-US" dirty="0"/>
              <a:t>弊害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キャリアパスが</a:t>
            </a:r>
            <a:r>
              <a:rPr lang="ja-JP" altLang="en-US" dirty="0"/>
              <a:t>見</a:t>
            </a:r>
            <a:r>
              <a:rPr lang="ja-JP" altLang="en-US" dirty="0" smtClean="0"/>
              <a:t>えない</a:t>
            </a:r>
            <a:endParaRPr lang="en-US" altLang="ja-JP" dirty="0" smtClean="0"/>
          </a:p>
          <a:p>
            <a:pPr lvl="2"/>
            <a:r>
              <a:rPr lang="ja-JP" altLang="en-US" dirty="0"/>
              <a:t>人事</a:t>
            </a:r>
            <a:r>
              <a:rPr lang="ja-JP" altLang="en-US" dirty="0" smtClean="0"/>
              <a:t>評価の問題</a:t>
            </a:r>
            <a:endParaRPr lang="en-US" altLang="ja-JP" dirty="0" smtClean="0"/>
          </a:p>
          <a:p>
            <a:pPr lvl="3"/>
            <a:r>
              <a:rPr lang="ja-JP" altLang="en-US" dirty="0"/>
              <a:t>勤務</a:t>
            </a:r>
            <a:r>
              <a:rPr lang="ja-JP" altLang="en-US" dirty="0" smtClean="0"/>
              <a:t>評定が形骸化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＞意欲の低下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再雇用者</a:t>
            </a:r>
            <a:r>
              <a:rPr lang="ja-JP" altLang="en-US" dirty="0"/>
              <a:t>の</a:t>
            </a:r>
            <a:r>
              <a:rPr lang="ja-JP" altLang="en-US" dirty="0" smtClean="0"/>
              <a:t>配置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原則同じ職種で同じ場所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＞だぶつき</a:t>
            </a:r>
            <a:endParaRPr lang="en-US" altLang="ja-JP" dirty="0" smtClean="0"/>
          </a:p>
          <a:p>
            <a:pPr lvl="1"/>
            <a:r>
              <a:rPr lang="ja-JP" altLang="en-US" dirty="0"/>
              <a:t>解決</a:t>
            </a:r>
            <a:r>
              <a:rPr lang="ja-JP" altLang="en-US" dirty="0" smtClean="0"/>
              <a:t>策</a:t>
            </a:r>
            <a:endParaRPr lang="en-US" altLang="ja-JP" dirty="0" smtClean="0"/>
          </a:p>
          <a:p>
            <a:pPr lvl="2"/>
            <a:r>
              <a:rPr lang="ja-JP" altLang="en-US" dirty="0"/>
              <a:t>全学的</a:t>
            </a:r>
            <a:r>
              <a:rPr lang="ja-JP" altLang="en-US" dirty="0" smtClean="0"/>
              <a:t>な</a:t>
            </a:r>
            <a:r>
              <a:rPr lang="ja-JP" altLang="en-US" dirty="0"/>
              <a:t>方針</a:t>
            </a:r>
            <a:r>
              <a:rPr lang="ja-JP" altLang="en-US" dirty="0" smtClean="0"/>
              <a:t>に基づいた人事管理が必要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総合技術部の</a:t>
            </a:r>
            <a:r>
              <a:rPr lang="ja-JP" altLang="en-US" dirty="0"/>
              <a:t>設置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教育・研究のニーズへ柔軟に対応できる</a:t>
            </a:r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全学技術職員組織制定の背景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245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>
                <a:latin typeface="+mj-ea"/>
              </a:rPr>
              <a:t>　総合技術部は、技術職員（専ら教育研究の支援に従事する者に限る）の</a:t>
            </a:r>
            <a:r>
              <a:rPr lang="ja-JP" altLang="en-US" u="sng" dirty="0">
                <a:solidFill>
                  <a:srgbClr val="FF0000"/>
                </a:solidFill>
                <a:latin typeface="+mj-ea"/>
              </a:rPr>
              <a:t>能力等の向上を図り</a:t>
            </a:r>
            <a:r>
              <a:rPr lang="ja-JP" altLang="en-US" dirty="0">
                <a:latin typeface="+mj-ea"/>
              </a:rPr>
              <a:t>、及び</a:t>
            </a:r>
            <a:r>
              <a:rPr lang="ja-JP" altLang="en-US" u="sng" dirty="0">
                <a:solidFill>
                  <a:srgbClr val="FF0000"/>
                </a:solidFill>
                <a:latin typeface="+mj-ea"/>
              </a:rPr>
              <a:t>適正な配置を実現</a:t>
            </a:r>
            <a:r>
              <a:rPr lang="ja-JP" altLang="en-US" dirty="0">
                <a:latin typeface="+mj-ea"/>
              </a:rPr>
              <a:t>することにより、東北大学の教育研究に関する技術的支援を行い、もって本学における</a:t>
            </a:r>
            <a:r>
              <a:rPr lang="ja-JP" altLang="en-US" u="sng" dirty="0">
                <a:solidFill>
                  <a:srgbClr val="FF0000"/>
                </a:solidFill>
                <a:latin typeface="+mj-ea"/>
              </a:rPr>
              <a:t>教育研究支援体制の一層の充実</a:t>
            </a:r>
            <a:r>
              <a:rPr lang="ja-JP" altLang="en-US" dirty="0">
                <a:latin typeface="+mj-ea"/>
              </a:rPr>
              <a:t>に資することを目的とする。</a:t>
            </a:r>
            <a:r>
              <a:rPr lang="zh-TW" altLang="en-US" sz="2400" dirty="0">
                <a:latin typeface="+mj-ea"/>
              </a:rPr>
              <a:t>（東北大学総合技術部規程　第</a:t>
            </a:r>
            <a:r>
              <a:rPr lang="en-US" altLang="zh-TW" sz="2400" dirty="0">
                <a:latin typeface="+mj-ea"/>
              </a:rPr>
              <a:t>2</a:t>
            </a:r>
            <a:r>
              <a:rPr lang="zh-TW" altLang="en-US" sz="2400" dirty="0">
                <a:latin typeface="+mj-ea"/>
              </a:rPr>
              <a:t>条）</a:t>
            </a:r>
            <a:endParaRPr lang="en-US" altLang="zh-TW" sz="2400" dirty="0">
              <a:latin typeface="+mj-ea"/>
            </a:endParaRPr>
          </a:p>
          <a:p>
            <a:pPr marL="0" indent="0">
              <a:buNone/>
            </a:pPr>
            <a:r>
              <a:rPr lang="ja-JP" altLang="en-US" sz="3600" dirty="0">
                <a:latin typeface="+mj-ea"/>
              </a:rPr>
              <a:t>課題</a:t>
            </a:r>
            <a:endParaRPr lang="en-US" altLang="ja-JP" sz="3600" dirty="0">
              <a:latin typeface="+mj-ea"/>
            </a:endParaRPr>
          </a:p>
          <a:p>
            <a:pPr marL="1257265" indent="0">
              <a:buNone/>
            </a:pPr>
            <a:r>
              <a:rPr lang="ja-JP" altLang="en-US" sz="3600" dirty="0">
                <a:latin typeface="+mj-ea"/>
              </a:rPr>
              <a:t>１．硬直化した人事システムの検討</a:t>
            </a:r>
            <a:endParaRPr lang="en-US" altLang="ja-JP" sz="3600" dirty="0">
              <a:latin typeface="+mj-ea"/>
            </a:endParaRPr>
          </a:p>
          <a:p>
            <a:pPr marL="1257265" indent="0">
              <a:buNone/>
            </a:pPr>
            <a:r>
              <a:rPr lang="ja-JP" altLang="en-US" sz="3600" dirty="0">
                <a:latin typeface="+mj-ea"/>
              </a:rPr>
              <a:t>２．新たな人事評価システムの検討</a:t>
            </a:r>
            <a:endParaRPr lang="en-US" altLang="ja-JP" sz="3600" dirty="0">
              <a:latin typeface="+mj-ea"/>
            </a:endParaRPr>
          </a:p>
          <a:p>
            <a:pPr marL="1257265" indent="0">
              <a:buNone/>
            </a:pPr>
            <a:r>
              <a:rPr lang="ja-JP" altLang="en-US" sz="3600" dirty="0">
                <a:latin typeface="+mj-ea"/>
              </a:rPr>
              <a:t>３．再雇用者の配置に関する検討</a:t>
            </a:r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総合技術部の目的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0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全技術職員を総合技術部所属と</a:t>
            </a:r>
            <a:r>
              <a:rPr lang="ja-JP" altLang="en-US" dirty="0"/>
              <a:t>し、各部局へ</a:t>
            </a:r>
            <a:r>
              <a:rPr lang="ja-JP" altLang="en-US" dirty="0" smtClean="0"/>
              <a:t>は派遣</a:t>
            </a:r>
            <a:r>
              <a:rPr lang="ja-JP" altLang="en-US" dirty="0"/>
              <a:t>（勤務命令</a:t>
            </a:r>
            <a:r>
              <a:rPr lang="ja-JP" altLang="en-US" dirty="0" smtClean="0"/>
              <a:t>）</a:t>
            </a:r>
            <a:r>
              <a:rPr lang="ja-JP" altLang="en-US" dirty="0"/>
              <a:t>とする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lvl="1"/>
            <a:r>
              <a:rPr lang="ja-JP" altLang="en-US" dirty="0"/>
              <a:t>当面の措置</a:t>
            </a:r>
            <a:endParaRPr lang="en-US" altLang="ja-JP" dirty="0" smtClean="0"/>
          </a:p>
          <a:p>
            <a:pPr lvl="2"/>
            <a:r>
              <a:rPr lang="ja-JP" altLang="en-US" dirty="0"/>
              <a:t>各部局に</a:t>
            </a:r>
            <a:r>
              <a:rPr lang="ja-JP" altLang="en-US" dirty="0" smtClean="0"/>
              <a:t>おける</a:t>
            </a:r>
            <a:r>
              <a:rPr lang="ja-JP" altLang="en-US" dirty="0"/>
              <a:t>組織の</a:t>
            </a:r>
            <a:r>
              <a:rPr lang="ja-JP" altLang="en-US" dirty="0" smtClean="0"/>
              <a:t>名称</a:t>
            </a:r>
            <a:r>
              <a:rPr lang="ja-JP" altLang="en-US" dirty="0"/>
              <a:t>・設置</a:t>
            </a:r>
            <a:r>
              <a:rPr lang="ja-JP" altLang="en-US" dirty="0" smtClean="0"/>
              <a:t>形態</a:t>
            </a:r>
            <a:r>
              <a:rPr lang="ja-JP" altLang="en-US" dirty="0"/>
              <a:t>、部局内で</a:t>
            </a:r>
            <a:r>
              <a:rPr lang="ja-JP" altLang="en-US" dirty="0" smtClean="0"/>
              <a:t>の配置は現状を尊重する。</a:t>
            </a:r>
            <a:endParaRPr lang="en-US" altLang="ja-JP" dirty="0" smtClean="0"/>
          </a:p>
          <a:p>
            <a:pPr lvl="1"/>
            <a:r>
              <a:rPr lang="ja-JP" altLang="en-US" dirty="0"/>
              <a:t>技術職員</a:t>
            </a:r>
            <a:r>
              <a:rPr lang="ja-JP" altLang="en-US" dirty="0" smtClean="0"/>
              <a:t>の組織化を定めた取扱い要綱の廃止</a:t>
            </a:r>
            <a:r>
              <a:rPr lang="ja-JP" altLang="en-US" dirty="0"/>
              <a:t>（平成</a:t>
            </a:r>
            <a:r>
              <a:rPr lang="en-US" altLang="ja-JP" dirty="0"/>
              <a:t>23</a:t>
            </a:r>
            <a:r>
              <a:rPr lang="ja-JP" altLang="en-US" dirty="0"/>
              <a:t>年度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ja-JP" altLang="en-US" dirty="0"/>
              <a:t>省令</a:t>
            </a:r>
            <a:r>
              <a:rPr lang="ja-JP" altLang="en-US" dirty="0" smtClean="0"/>
              <a:t>で認められた組織の規程はそのまま（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研究所）</a:t>
            </a:r>
            <a:endParaRPr lang="en-US" altLang="ja-JP" dirty="0" smtClean="0"/>
          </a:p>
          <a:p>
            <a:r>
              <a:rPr lang="ja-JP" altLang="en-US" dirty="0"/>
              <a:t>人事</a:t>
            </a:r>
            <a:r>
              <a:rPr lang="ja-JP" altLang="en-US" dirty="0" smtClean="0"/>
              <a:t>方針</a:t>
            </a:r>
            <a:r>
              <a:rPr lang="ja-JP" altLang="en-US" dirty="0"/>
              <a:t>・人事</a:t>
            </a:r>
            <a:r>
              <a:rPr lang="ja-JP" altLang="en-US" dirty="0" smtClean="0"/>
              <a:t>案件は運営委員会で審議（採用、異動、再雇用，昇任）</a:t>
            </a:r>
            <a:endParaRPr lang="en-US" altLang="ja-JP" dirty="0" smtClean="0"/>
          </a:p>
          <a:p>
            <a:pPr lvl="1"/>
            <a:r>
              <a:rPr lang="ja-JP" altLang="en-US" dirty="0"/>
              <a:t>運営委員構成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技術部長（総長が指名する者）、部局代表者（</a:t>
            </a:r>
            <a:r>
              <a:rPr lang="en-US" altLang="ja-JP" dirty="0" smtClean="0"/>
              <a:t>23</a:t>
            </a:r>
            <a:r>
              <a:rPr lang="ja-JP" altLang="en-US" dirty="0" smtClean="0"/>
              <a:t>部局、</a:t>
            </a:r>
            <a:r>
              <a:rPr lang="en-US" altLang="ja-JP" dirty="0" smtClean="0"/>
              <a:t>18</a:t>
            </a:r>
            <a:r>
              <a:rPr lang="ja-JP" altLang="en-US" dirty="0" smtClean="0"/>
              <a:t>名）、技術副部長、その他必要と認める者（技術職員</a:t>
            </a:r>
            <a:r>
              <a:rPr lang="en-US" altLang="ja-JP" dirty="0" smtClean="0"/>
              <a:t>4</a:t>
            </a:r>
            <a:r>
              <a:rPr lang="ja-JP" altLang="en-US" dirty="0" smtClean="0"/>
              <a:t>名）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小委員会</a:t>
            </a:r>
            <a:r>
              <a:rPr lang="ja-JP" altLang="en-US" dirty="0"/>
              <a:t>に</a:t>
            </a:r>
            <a:r>
              <a:rPr lang="ja-JP" altLang="en-US" dirty="0" smtClean="0"/>
              <a:t>よる</a:t>
            </a:r>
            <a:r>
              <a:rPr lang="ja-JP" altLang="en-US" dirty="0"/>
              <a:t>個別</a:t>
            </a:r>
            <a:r>
              <a:rPr lang="ja-JP" altLang="en-US" dirty="0" smtClean="0"/>
              <a:t>具体的</a:t>
            </a:r>
            <a:r>
              <a:rPr lang="ja-JP" altLang="en-US" dirty="0"/>
              <a:t>案件</a:t>
            </a:r>
            <a:r>
              <a:rPr lang="ja-JP" altLang="en-US" dirty="0" smtClean="0"/>
              <a:t>の処理</a:t>
            </a:r>
            <a:endParaRPr lang="en-US" altLang="ja-JP" dirty="0" smtClean="0"/>
          </a:p>
          <a:p>
            <a:pPr lvl="2"/>
            <a:r>
              <a:rPr lang="ja-JP" altLang="en-US" dirty="0"/>
              <a:t>研修</a:t>
            </a:r>
            <a:r>
              <a:rPr lang="ja-JP" altLang="en-US" dirty="0" smtClean="0"/>
              <a:t>企画小委員会（教室系技術職員研修企画委員会を継承）</a:t>
            </a:r>
            <a:endParaRPr lang="en-US" altLang="ja-JP" dirty="0" smtClean="0"/>
          </a:p>
          <a:p>
            <a:pPr lvl="2"/>
            <a:r>
              <a:rPr lang="ja-JP" altLang="en-US" dirty="0"/>
              <a:t>統括技術専門</a:t>
            </a:r>
            <a:r>
              <a:rPr lang="ja-JP" altLang="en-US" dirty="0" smtClean="0"/>
              <a:t>員等選考小委員会（技術専門職選考委員会を継承）</a:t>
            </a:r>
            <a:endParaRPr lang="en-US" altLang="ja-JP" dirty="0" smtClean="0"/>
          </a:p>
          <a:p>
            <a:r>
              <a:rPr lang="ja-JP" altLang="en-US" dirty="0"/>
              <a:t>新しい職</a:t>
            </a:r>
            <a:r>
              <a:rPr lang="ja-JP" altLang="en-US" dirty="0" smtClean="0"/>
              <a:t>の導入</a:t>
            </a:r>
            <a:endParaRPr lang="en-US" altLang="ja-JP" dirty="0" smtClean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統括技術</a:t>
            </a:r>
            <a:r>
              <a:rPr lang="ja-JP" altLang="en-US" dirty="0" smtClean="0">
                <a:solidFill>
                  <a:srgbClr val="FF0000"/>
                </a:solidFill>
              </a:rPr>
              <a:t>専門員（５，６）</a:t>
            </a:r>
            <a:r>
              <a:rPr lang="ja-JP" altLang="en-US" dirty="0" smtClean="0"/>
              <a:t>、技術専門員（４，５）、技術専門職員（３，４）、技術一般職員（１，２）</a:t>
            </a:r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 smtClean="0"/>
              <a:t>組織</a:t>
            </a:r>
            <a:r>
              <a:rPr lang="ja-JP" altLang="en-US" sz="2400" dirty="0" smtClean="0"/>
              <a:t>（平成</a:t>
            </a:r>
            <a:r>
              <a:rPr lang="en-US" altLang="ja-JP" sz="2400" dirty="0" smtClean="0"/>
              <a:t>21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日発令）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81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7740038" y="395915"/>
            <a:ext cx="1164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現在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3799122" y="2708456"/>
            <a:ext cx="352545" cy="2533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107287" tIns="53643" rIns="107287" bIns="53643" rtlCol="0" anchor="ctr"/>
          <a:lstStyle/>
          <a:p>
            <a:r>
              <a:rPr kumimoji="1" lang="ja-JP" altLang="en-US" dirty="0" smtClean="0"/>
              <a:t>実務者会議</a:t>
            </a:r>
            <a:endParaRPr kumimoji="1" lang="ja-JP" altLang="en-US" dirty="0"/>
          </a:p>
        </p:txBody>
      </p:sp>
      <p:cxnSp>
        <p:nvCxnSpPr>
          <p:cNvPr id="20" name="カギ線コネクタ 19"/>
          <p:cNvCxnSpPr>
            <a:stCxn id="38" idx="0"/>
          </p:cNvCxnSpPr>
          <p:nvPr/>
        </p:nvCxnSpPr>
        <p:spPr>
          <a:xfrm rot="16200000" flipV="1">
            <a:off x="4968999" y="2064462"/>
            <a:ext cx="360040" cy="2348766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4" idx="2"/>
            <a:endCxn id="8" idx="0"/>
          </p:cNvCxnSpPr>
          <p:nvPr/>
        </p:nvCxnSpPr>
        <p:spPr>
          <a:xfrm flipH="1">
            <a:off x="4577971" y="1340769"/>
            <a:ext cx="4579" cy="7245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endCxn id="7" idx="0"/>
          </p:cNvCxnSpPr>
          <p:nvPr/>
        </p:nvCxnSpPr>
        <p:spPr>
          <a:xfrm>
            <a:off x="1672861" y="1682699"/>
            <a:ext cx="6189032" cy="468810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566" y="109780"/>
            <a:ext cx="8229600" cy="901273"/>
          </a:xfrm>
        </p:spPr>
        <p:txBody>
          <a:bodyPr/>
          <a:lstStyle/>
          <a:p>
            <a:r>
              <a:rPr kumimoji="1" lang="ja-JP" altLang="en-US" dirty="0" smtClean="0"/>
              <a:t>組織図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538434" y="1011053"/>
            <a:ext cx="2088232" cy="329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ja-JP" altLang="en-US" dirty="0" smtClean="0"/>
              <a:t>総合技術部長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040068" y="1534156"/>
            <a:ext cx="3075804" cy="297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kumimoji="1" lang="ja-JP" altLang="en-US" dirty="0" smtClean="0"/>
              <a:t>総合技術部運営委員会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804248" y="2151509"/>
            <a:ext cx="382717" cy="4061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107287" tIns="53643" rIns="107287" bIns="53643" rtlCol="0" anchor="ctr"/>
          <a:lstStyle/>
          <a:p>
            <a:r>
              <a:rPr kumimoji="1" lang="ja-JP" altLang="en-US" dirty="0" smtClean="0"/>
              <a:t>研修企画小委員会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668344" y="2151509"/>
            <a:ext cx="387098" cy="4046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107287" tIns="53643" rIns="107287" bIns="53643" rtlCol="0" anchor="ctr"/>
          <a:lstStyle/>
          <a:p>
            <a:r>
              <a:rPr lang="ja-JP" altLang="en-US" sz="1800" dirty="0" smtClean="0"/>
              <a:t>統括</a:t>
            </a:r>
            <a:r>
              <a:rPr lang="ja-JP" altLang="en-US" sz="1800" dirty="0"/>
              <a:t>技術</a:t>
            </a:r>
            <a:r>
              <a:rPr lang="ja-JP" altLang="en-US" sz="1800" dirty="0" smtClean="0"/>
              <a:t>専門員等選考小委員会</a:t>
            </a:r>
            <a:endParaRPr lang="ja-JP" altLang="en-US" sz="1800" dirty="0"/>
          </a:p>
        </p:txBody>
      </p:sp>
      <p:sp>
        <p:nvSpPr>
          <p:cNvPr id="8" name="正方形/長方形 7"/>
          <p:cNvSpPr/>
          <p:nvPr/>
        </p:nvSpPr>
        <p:spPr>
          <a:xfrm>
            <a:off x="3399437" y="2065319"/>
            <a:ext cx="2357067" cy="329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ja-JP" altLang="en-US" dirty="0" smtClean="0"/>
              <a:t>総合技術部副部長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572220" y="3418865"/>
            <a:ext cx="360040" cy="1810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107287" tIns="53643" rIns="107287" bIns="53643" rtlCol="0" anchor="ctr"/>
          <a:lstStyle/>
          <a:p>
            <a:r>
              <a:rPr lang="ja-JP" altLang="en-US" dirty="0" smtClean="0"/>
              <a:t>人事評価委員会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996103" y="3411827"/>
            <a:ext cx="347528" cy="1817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107287" tIns="53643" rIns="107287" bIns="53643" rtlCol="0" anchor="ctr"/>
          <a:lstStyle/>
          <a:p>
            <a:r>
              <a:rPr kumimoji="1" lang="ja-JP" altLang="en-US" dirty="0" smtClean="0"/>
              <a:t>組織委員会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794616" y="2708456"/>
            <a:ext cx="352545" cy="2533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107287" tIns="53643" rIns="107287" bIns="53643" rtlCol="0" anchor="ctr"/>
          <a:lstStyle/>
          <a:p>
            <a:r>
              <a:rPr kumimoji="1" lang="ja-JP" altLang="en-US" dirty="0" smtClean="0"/>
              <a:t>統括技術専門員会議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400935" y="3404790"/>
            <a:ext cx="354070" cy="1824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107287" tIns="53643" rIns="107287" bIns="53643" rtlCol="0" anchor="ctr"/>
          <a:lstStyle/>
          <a:p>
            <a:r>
              <a:rPr lang="ja-JP" altLang="en-US" dirty="0" smtClean="0"/>
              <a:t>総務委員会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51520" y="2146992"/>
            <a:ext cx="2842682" cy="4032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ja-JP" altLang="en-US" dirty="0" smtClean="0"/>
              <a:t>理学研究科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医学研究科</a:t>
            </a:r>
            <a:endParaRPr lang="en-US" altLang="ja-JP" dirty="0" smtClean="0"/>
          </a:p>
          <a:p>
            <a:pPr algn="ctr"/>
            <a:r>
              <a:rPr lang="ja-JP" altLang="en-US" dirty="0"/>
              <a:t>工学</a:t>
            </a:r>
            <a:r>
              <a:rPr lang="ja-JP" altLang="en-US" dirty="0" smtClean="0"/>
              <a:t>研究科</a:t>
            </a:r>
            <a:endParaRPr lang="en-US" altLang="ja-JP" dirty="0" smtClean="0"/>
          </a:p>
          <a:p>
            <a:pPr algn="ctr"/>
            <a:r>
              <a:rPr lang="ja-JP" altLang="en-US" dirty="0"/>
              <a:t>農学</a:t>
            </a:r>
            <a:r>
              <a:rPr lang="ja-JP" altLang="en-US" dirty="0" smtClean="0"/>
              <a:t>研究科</a:t>
            </a:r>
            <a:endParaRPr lang="en-US" altLang="ja-JP" dirty="0" smtClean="0"/>
          </a:p>
          <a:p>
            <a:pPr algn="ctr"/>
            <a:r>
              <a:rPr lang="ja-JP" altLang="en-US" dirty="0"/>
              <a:t>生命</a:t>
            </a:r>
            <a:r>
              <a:rPr lang="ja-JP" altLang="en-US" dirty="0" smtClean="0"/>
              <a:t>科学研究科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・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・</a:t>
            </a:r>
            <a:endParaRPr lang="en-US" altLang="ja-JP" dirty="0" smtClean="0"/>
          </a:p>
          <a:p>
            <a:pPr algn="ctr"/>
            <a:r>
              <a:rPr lang="ja-JP" altLang="en-US" dirty="0"/>
              <a:t>金属材料</a:t>
            </a:r>
            <a:r>
              <a:rPr lang="ja-JP" altLang="en-US" dirty="0" smtClean="0"/>
              <a:t>研究所</a:t>
            </a:r>
            <a:endParaRPr lang="en-US" altLang="ja-JP" dirty="0" smtClean="0"/>
          </a:p>
          <a:p>
            <a:pPr algn="ctr"/>
            <a:r>
              <a:rPr lang="ja-JP" altLang="en-US" dirty="0"/>
              <a:t>流体力学</a:t>
            </a:r>
            <a:r>
              <a:rPr lang="ja-JP" altLang="en-US" dirty="0" smtClean="0"/>
              <a:t>研究所</a:t>
            </a:r>
            <a:endParaRPr lang="en-US" altLang="ja-JP" dirty="0" smtClean="0"/>
          </a:p>
          <a:p>
            <a:pPr algn="ctr"/>
            <a:r>
              <a:rPr lang="ja-JP" altLang="en-US" dirty="0"/>
              <a:t>多元物質</a:t>
            </a:r>
            <a:r>
              <a:rPr lang="ja-JP" altLang="en-US" dirty="0" smtClean="0"/>
              <a:t>科学研究所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・</a:t>
            </a:r>
            <a:endParaRPr lang="en-US" altLang="ja-JP" dirty="0" smtClean="0"/>
          </a:p>
          <a:p>
            <a:pPr algn="ctr"/>
            <a:r>
              <a:rPr lang="ja-JP" altLang="en-US" dirty="0"/>
              <a:t>（</a:t>
            </a:r>
            <a:r>
              <a:rPr lang="ja-JP" altLang="en-US" dirty="0" smtClean="0"/>
              <a:t>大小</a:t>
            </a:r>
            <a:r>
              <a:rPr lang="en-US" altLang="ja-JP" dirty="0" smtClean="0"/>
              <a:t>23</a:t>
            </a:r>
            <a:r>
              <a:rPr lang="ja-JP" altLang="en-US" dirty="0" smtClean="0"/>
              <a:t>部局、</a:t>
            </a:r>
            <a:r>
              <a:rPr lang="en-US" altLang="ja-JP" dirty="0" smtClean="0"/>
              <a:t>18</a:t>
            </a:r>
            <a:r>
              <a:rPr lang="ja-JP" altLang="en-US" dirty="0" smtClean="0"/>
              <a:t>名）</a:t>
            </a:r>
            <a:endParaRPr lang="ja-JP" altLang="en-US" dirty="0"/>
          </a:p>
        </p:txBody>
      </p:sp>
      <p:cxnSp>
        <p:nvCxnSpPr>
          <p:cNvPr id="18" name="直線コネクタ 17"/>
          <p:cNvCxnSpPr>
            <a:stCxn id="11" idx="0"/>
          </p:cNvCxnSpPr>
          <p:nvPr/>
        </p:nvCxnSpPr>
        <p:spPr>
          <a:xfrm flipV="1">
            <a:off x="3970889" y="2407736"/>
            <a:ext cx="0" cy="3007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6" idx="0"/>
          </p:cNvCxnSpPr>
          <p:nvPr/>
        </p:nvCxnSpPr>
        <p:spPr>
          <a:xfrm flipV="1">
            <a:off x="6995607" y="1682699"/>
            <a:ext cx="0" cy="4688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0" idx="0"/>
          </p:cNvCxnSpPr>
          <p:nvPr/>
        </p:nvCxnSpPr>
        <p:spPr>
          <a:xfrm flipH="1" flipV="1">
            <a:off x="5169865" y="3051785"/>
            <a:ext cx="2" cy="3600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1672861" y="1678182"/>
            <a:ext cx="0" cy="4688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3094202" y="3068961"/>
            <a:ext cx="704920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6143382" y="3418865"/>
            <a:ext cx="360040" cy="1810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107287" tIns="53643" rIns="107287" bIns="53643" rtlCol="0" anchor="ctr"/>
          <a:lstStyle/>
          <a:p>
            <a:r>
              <a:rPr lang="ja-JP" altLang="en-US" dirty="0" smtClean="0"/>
              <a:t>研修委員会</a:t>
            </a:r>
            <a:endParaRPr lang="ja-JP" altLang="en-US" dirty="0"/>
          </a:p>
        </p:txBody>
      </p:sp>
      <p:cxnSp>
        <p:nvCxnSpPr>
          <p:cNvPr id="40" name="直線コネクタ 39"/>
          <p:cNvCxnSpPr/>
          <p:nvPr/>
        </p:nvCxnSpPr>
        <p:spPr>
          <a:xfrm flipH="1" flipV="1">
            <a:off x="5752238" y="3058824"/>
            <a:ext cx="2" cy="3600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 flipV="1">
            <a:off x="4590506" y="3044748"/>
            <a:ext cx="2" cy="3600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538434" y="5661248"/>
            <a:ext cx="1817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統括技術専門員：</a:t>
            </a:r>
            <a:r>
              <a:rPr kumimoji="1" lang="en-US" altLang="ja-JP" sz="1200" dirty="0" smtClean="0"/>
              <a:t>11</a:t>
            </a:r>
            <a:r>
              <a:rPr kumimoji="1" lang="ja-JP" altLang="en-US" sz="1200" dirty="0" smtClean="0"/>
              <a:t>名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小人数部局代表：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名</a:t>
            </a:r>
            <a:endParaRPr lang="en-US" altLang="ja-JP" sz="1200" dirty="0" smtClean="0"/>
          </a:p>
          <a:p>
            <a:r>
              <a:rPr lang="ja-JP" altLang="en-US" sz="1200" dirty="0" smtClean="0"/>
              <a:t>必要な技術職員：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名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事務担当：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名</a:t>
            </a:r>
            <a:endParaRPr kumimoji="1" lang="ja-JP" altLang="en-US" sz="1200" dirty="0"/>
          </a:p>
        </p:txBody>
      </p:sp>
      <p:cxnSp>
        <p:nvCxnSpPr>
          <p:cNvPr id="21" name="直線矢印コネクタ 20"/>
          <p:cNvCxnSpPr>
            <a:endCxn id="45" idx="2"/>
          </p:cNvCxnSpPr>
          <p:nvPr/>
        </p:nvCxnSpPr>
        <p:spPr>
          <a:xfrm flipH="1" flipV="1">
            <a:off x="3975395" y="5241901"/>
            <a:ext cx="92549" cy="419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964543" y="773806"/>
            <a:ext cx="1416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メンバー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部長、副部長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部局代表者</a:t>
            </a:r>
            <a:r>
              <a:rPr kumimoji="1" lang="en-US" altLang="ja-JP" sz="1200" dirty="0"/>
              <a:t>18</a:t>
            </a:r>
            <a:r>
              <a:rPr kumimoji="1" lang="ja-JP" altLang="en-US" sz="1200" dirty="0" smtClean="0"/>
              <a:t>名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技術職員</a:t>
            </a:r>
            <a:r>
              <a:rPr lang="en-US" altLang="ja-JP" sz="1200" dirty="0"/>
              <a:t>4</a:t>
            </a:r>
            <a:r>
              <a:rPr lang="ja-JP" altLang="en-US" sz="1200" dirty="0"/>
              <a:t>名</a:t>
            </a:r>
            <a:endParaRPr kumimoji="1" lang="ja-JP" altLang="en-US" sz="1200" dirty="0"/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2195736" y="1272604"/>
            <a:ext cx="844332" cy="261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36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5" grpId="0" animBg="1"/>
      <p:bldP spid="11" grpId="0" animBg="1"/>
      <p:bldP spid="12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新規採用の部局定数割り当て</a:t>
            </a:r>
            <a:endParaRPr lang="en-US" altLang="ja-JP" dirty="0"/>
          </a:p>
          <a:p>
            <a:r>
              <a:rPr lang="ja-JP" altLang="en-US" dirty="0"/>
              <a:t>試験及び選考採用時の面接</a:t>
            </a:r>
            <a:endParaRPr lang="en-US" altLang="ja-JP" dirty="0"/>
          </a:p>
          <a:p>
            <a:r>
              <a:rPr lang="ja-JP" altLang="en-US" dirty="0"/>
              <a:t>再雇用職員の配置</a:t>
            </a:r>
            <a:endParaRPr lang="en-US" altLang="ja-JP" dirty="0"/>
          </a:p>
          <a:p>
            <a:r>
              <a:rPr lang="ja-JP" altLang="en-US" dirty="0"/>
              <a:t>人事評価システムの実施</a:t>
            </a:r>
            <a:endParaRPr lang="en-US" altLang="ja-JP" dirty="0"/>
          </a:p>
          <a:p>
            <a:pPr lvl="1"/>
            <a:r>
              <a:rPr lang="ja-JP" altLang="en-US" dirty="0"/>
              <a:t>人事評価システムの浸透</a:t>
            </a:r>
            <a:endParaRPr lang="en-US" altLang="ja-JP" dirty="0"/>
          </a:p>
          <a:p>
            <a:pPr lvl="1"/>
            <a:r>
              <a:rPr lang="ja-JP" altLang="en-US" dirty="0"/>
              <a:t>より効率的な人事評価システムの構築</a:t>
            </a:r>
            <a:endParaRPr lang="en-US" altLang="ja-JP" dirty="0"/>
          </a:p>
          <a:p>
            <a:r>
              <a:rPr lang="ja-JP" altLang="en-US" dirty="0"/>
              <a:t>大人数部局と少人数部局の公平性</a:t>
            </a:r>
            <a:endParaRPr lang="en-US" altLang="ja-JP" dirty="0"/>
          </a:p>
          <a:p>
            <a:r>
              <a:rPr lang="ja-JP" altLang="en-US" dirty="0"/>
              <a:t>人事の流動性（技術職員の横の連携）</a:t>
            </a:r>
            <a:endParaRPr lang="en-US" altLang="ja-JP" dirty="0"/>
          </a:p>
          <a:p>
            <a:r>
              <a:rPr lang="ja-JP" altLang="en-US" dirty="0"/>
              <a:t>専門研修の充実による技術者の育成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総合技術部での検討項目と課題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0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28142</TotalTime>
  <Words>1439</Words>
  <Application>Microsoft Office PowerPoint</Application>
  <PresentationFormat>画面に合わせる (4:3)</PresentationFormat>
  <Paragraphs>290</Paragraphs>
  <Slides>17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8" baseType="lpstr">
      <vt:lpstr>HG丸ｺﾞｼｯｸM-PRO</vt:lpstr>
      <vt:lpstr>微軟正黑體</vt:lpstr>
      <vt:lpstr>ＭＳ Ｐゴシック</vt:lpstr>
      <vt:lpstr>ＭＳ 明朝</vt:lpstr>
      <vt:lpstr>Calibri</vt:lpstr>
      <vt:lpstr>Lucida Sans Unicode</vt:lpstr>
      <vt:lpstr>Verdana</vt:lpstr>
      <vt:lpstr>Wingdings</vt:lpstr>
      <vt:lpstr>Wingdings 2</vt:lpstr>
      <vt:lpstr>Wingdings 3</vt:lpstr>
      <vt:lpstr>ビジネス</vt:lpstr>
      <vt:lpstr>東北大学総合技術部と役割</vt:lpstr>
      <vt:lpstr>東北大学のキャンパス</vt:lpstr>
      <vt:lpstr>技術職員数</vt:lpstr>
      <vt:lpstr>東北大学総合技術部設置までの変遷</vt:lpstr>
      <vt:lpstr>全学技術職員組織制定の背景</vt:lpstr>
      <vt:lpstr>総合技術部の目的</vt:lpstr>
      <vt:lpstr>組織（平成21年4月1日発令）</vt:lpstr>
      <vt:lpstr>組織図</vt:lpstr>
      <vt:lpstr>総合技術部での検討項目と課題</vt:lpstr>
      <vt:lpstr>発足からこれまでの活動</vt:lpstr>
      <vt:lpstr>職の定義</vt:lpstr>
      <vt:lpstr>選考基準</vt:lpstr>
      <vt:lpstr>技術専門員の選考基準</vt:lpstr>
      <vt:lpstr>タスクフォースが掲げた課題 改善されたか？</vt:lpstr>
      <vt:lpstr>人事管理の現状</vt:lpstr>
      <vt:lpstr>最近の動き</vt:lpstr>
      <vt:lpstr>グループ案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Shibasaki</dc:creator>
  <cp:lastModifiedBy>shibasak@lns.tohoku.ac.jp</cp:lastModifiedBy>
  <cp:revision>128</cp:revision>
  <dcterms:created xsi:type="dcterms:W3CDTF">2012-11-15T06:18:30Z</dcterms:created>
  <dcterms:modified xsi:type="dcterms:W3CDTF">2013-02-04T00:47:23Z</dcterms:modified>
</cp:coreProperties>
</file>