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56"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22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840" cy="496414"/>
          </a:xfrm>
          <a:prstGeom prst="rect">
            <a:avLst/>
          </a:prstGeom>
        </p:spPr>
        <p:txBody>
          <a:bodyPr vert="horz" lIns="90992" tIns="45496" rIns="90992" bIns="45496"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5783" y="0"/>
            <a:ext cx="2949839" cy="496414"/>
          </a:xfrm>
          <a:prstGeom prst="rect">
            <a:avLst/>
          </a:prstGeom>
        </p:spPr>
        <p:txBody>
          <a:bodyPr vert="horz" lIns="90992" tIns="45496" rIns="90992" bIns="45496" rtlCol="0"/>
          <a:lstStyle>
            <a:lvl1pPr algn="r">
              <a:defRPr sz="1200"/>
            </a:lvl1pPr>
          </a:lstStyle>
          <a:p>
            <a:fld id="{818CE772-89AB-4743-8B1A-EF1D068BFC2B}" type="datetimeFigureOut">
              <a:rPr kumimoji="1" lang="ja-JP" altLang="en-US" smtClean="0"/>
              <a:t>2009/7/6</a:t>
            </a:fld>
            <a:endParaRPr kumimoji="1" lang="ja-JP" altLang="en-US"/>
          </a:p>
        </p:txBody>
      </p:sp>
      <p:sp>
        <p:nvSpPr>
          <p:cNvPr id="4" name="フッター プレースホルダ 3"/>
          <p:cNvSpPr>
            <a:spLocks noGrp="1"/>
          </p:cNvSpPr>
          <p:nvPr>
            <p:ph type="ftr" sz="quarter" idx="2"/>
          </p:nvPr>
        </p:nvSpPr>
        <p:spPr>
          <a:xfrm>
            <a:off x="0" y="9441343"/>
            <a:ext cx="2949840" cy="496414"/>
          </a:xfrm>
          <a:prstGeom prst="rect">
            <a:avLst/>
          </a:prstGeom>
        </p:spPr>
        <p:txBody>
          <a:bodyPr vert="horz" lIns="90992" tIns="45496" rIns="90992" bIns="45496"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5783" y="9441343"/>
            <a:ext cx="2949839" cy="496414"/>
          </a:xfrm>
          <a:prstGeom prst="rect">
            <a:avLst/>
          </a:prstGeom>
        </p:spPr>
        <p:txBody>
          <a:bodyPr vert="horz" lIns="90992" tIns="45496" rIns="90992" bIns="45496" rtlCol="0" anchor="b"/>
          <a:lstStyle>
            <a:lvl1pPr algn="r">
              <a:defRPr sz="1200"/>
            </a:lvl1pPr>
          </a:lstStyle>
          <a:p>
            <a:fld id="{26C25F95-4EF5-4B34-AAC9-B2AF14F9EE96}" type="slidenum">
              <a:rPr kumimoji="1" lang="ja-JP" altLang="en-US" smtClean="0"/>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1"/>
            <a:ext cx="2949787" cy="496967"/>
          </a:xfrm>
          <a:prstGeom prst="rect">
            <a:avLst/>
          </a:prstGeom>
        </p:spPr>
        <p:txBody>
          <a:bodyPr vert="horz" lIns="90992" tIns="45496" rIns="90992" bIns="45496"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9" y="1"/>
            <a:ext cx="2949787" cy="496967"/>
          </a:xfrm>
          <a:prstGeom prst="rect">
            <a:avLst/>
          </a:prstGeom>
        </p:spPr>
        <p:txBody>
          <a:bodyPr vert="horz" lIns="90992" tIns="45496" rIns="90992" bIns="45496" rtlCol="0"/>
          <a:lstStyle>
            <a:lvl1pPr algn="r">
              <a:defRPr sz="1200"/>
            </a:lvl1pPr>
          </a:lstStyle>
          <a:p>
            <a:fld id="{21792394-6BBE-443D-8AAD-0D6D3DB6063C}" type="datetimeFigureOut">
              <a:rPr kumimoji="1" lang="ja-JP" altLang="en-US" smtClean="0"/>
              <a:pPr/>
              <a:t>2009/7/6</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0992" tIns="45496" rIns="90992" bIns="45496"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0992" tIns="45496" rIns="90992" bIns="45496"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7"/>
            <a:ext cx="2949787" cy="496967"/>
          </a:xfrm>
          <a:prstGeom prst="rect">
            <a:avLst/>
          </a:prstGeom>
        </p:spPr>
        <p:txBody>
          <a:bodyPr vert="horz" lIns="90992" tIns="45496" rIns="90992" bIns="45496"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9" y="9440647"/>
            <a:ext cx="2949787" cy="496967"/>
          </a:xfrm>
          <a:prstGeom prst="rect">
            <a:avLst/>
          </a:prstGeom>
        </p:spPr>
        <p:txBody>
          <a:bodyPr vert="horz" lIns="90992" tIns="45496" rIns="90992" bIns="45496" rtlCol="0" anchor="b"/>
          <a:lstStyle>
            <a:lvl1pPr algn="r">
              <a:defRPr sz="1200"/>
            </a:lvl1pPr>
          </a:lstStyle>
          <a:p>
            <a:fld id="{1104492B-8029-44E5-A56E-BA5DD8FECAA7}"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104492B-8029-44E5-A56E-BA5DD8FECAA7}" type="slidenum">
              <a:rPr kumimoji="1" lang="ja-JP" altLang="en-US" smtClean="0"/>
              <a:pPr/>
              <a:t>1</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3386F291-A1BD-4230-B4D8-13CAF6D1319E}" type="datetimeFigureOut">
              <a:rPr kumimoji="1" lang="ja-JP" altLang="en-US" smtClean="0"/>
              <a:pPr/>
              <a:t>2009/7/6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B834D73-CA61-44EB-826E-D61872FB1689}"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386F291-A1BD-4230-B4D8-13CAF6D1319E}" type="datetimeFigureOut">
              <a:rPr kumimoji="1" lang="ja-JP" altLang="en-US" smtClean="0"/>
              <a:pPr/>
              <a:t>2009/7/6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B834D73-CA61-44EB-826E-D61872FB1689}"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386F291-A1BD-4230-B4D8-13CAF6D1319E}" type="datetimeFigureOut">
              <a:rPr kumimoji="1" lang="ja-JP" altLang="en-US" smtClean="0"/>
              <a:pPr/>
              <a:t>2009/7/6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B834D73-CA61-44EB-826E-D61872FB1689}"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386F291-A1BD-4230-B4D8-13CAF6D1319E}" type="datetimeFigureOut">
              <a:rPr kumimoji="1" lang="ja-JP" altLang="en-US" smtClean="0"/>
              <a:pPr/>
              <a:t>2009/7/6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B834D73-CA61-44EB-826E-D61872FB1689}"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3386F291-A1BD-4230-B4D8-13CAF6D1319E}" type="datetimeFigureOut">
              <a:rPr kumimoji="1" lang="ja-JP" altLang="en-US" smtClean="0"/>
              <a:pPr/>
              <a:t>2009/7/6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B834D73-CA61-44EB-826E-D61872FB1689}"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3386F291-A1BD-4230-B4D8-13CAF6D1319E}" type="datetimeFigureOut">
              <a:rPr kumimoji="1" lang="ja-JP" altLang="en-US" smtClean="0"/>
              <a:pPr/>
              <a:t>2009/7/6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B834D73-CA61-44EB-826E-D61872FB1689}"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3386F291-A1BD-4230-B4D8-13CAF6D1319E}" type="datetimeFigureOut">
              <a:rPr kumimoji="1" lang="ja-JP" altLang="en-US" smtClean="0"/>
              <a:pPr/>
              <a:t>2009/7/6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0B834D73-CA61-44EB-826E-D61872FB1689}"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3386F291-A1BD-4230-B4D8-13CAF6D1319E}" type="datetimeFigureOut">
              <a:rPr kumimoji="1" lang="ja-JP" altLang="en-US" smtClean="0"/>
              <a:pPr/>
              <a:t>2009/7/6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0B834D73-CA61-44EB-826E-D61872FB1689}"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386F291-A1BD-4230-B4D8-13CAF6D1319E}" type="datetimeFigureOut">
              <a:rPr kumimoji="1" lang="ja-JP" altLang="en-US" smtClean="0"/>
              <a:pPr/>
              <a:t>2009/7/6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0B834D73-CA61-44EB-826E-D61872FB1689}"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386F291-A1BD-4230-B4D8-13CAF6D1319E}" type="datetimeFigureOut">
              <a:rPr kumimoji="1" lang="ja-JP" altLang="en-US" smtClean="0"/>
              <a:pPr/>
              <a:t>2009/7/6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B834D73-CA61-44EB-826E-D61872FB1689}"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386F291-A1BD-4230-B4D8-13CAF6D1319E}" type="datetimeFigureOut">
              <a:rPr kumimoji="1" lang="ja-JP" altLang="en-US" smtClean="0"/>
              <a:pPr/>
              <a:t>2009/7/6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B834D73-CA61-44EB-826E-D61872FB1689}"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86F291-A1BD-4230-B4D8-13CAF6D1319E}" type="datetimeFigureOut">
              <a:rPr kumimoji="1" lang="ja-JP" altLang="en-US" smtClean="0"/>
              <a:pPr/>
              <a:t>2009/7/6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834D73-CA61-44EB-826E-D61872FB1689}"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357158" y="285728"/>
            <a:ext cx="8229600" cy="576000"/>
          </a:xfrm>
        </p:spPr>
        <p:txBody>
          <a:bodyPr>
            <a:noAutofit/>
          </a:bodyPr>
          <a:lstStyle/>
          <a:p>
            <a:r>
              <a:rPr kumimoji="1" lang="en-US" altLang="ja-JP" sz="2000" b="1" dirty="0" err="1" smtClean="0"/>
              <a:t>Domainwall</a:t>
            </a:r>
            <a:r>
              <a:rPr kumimoji="1" lang="en-US" altLang="ja-JP" sz="2000" b="1" dirty="0" smtClean="0"/>
              <a:t> </a:t>
            </a:r>
            <a:r>
              <a:rPr kumimoji="1" lang="en-US" altLang="ja-JP" sz="2000" b="1" dirty="0" err="1" smtClean="0"/>
              <a:t>fermion</a:t>
            </a:r>
            <a:r>
              <a:rPr kumimoji="1" lang="ja-JP" altLang="en-US" sz="2000" b="1" dirty="0" smtClean="0"/>
              <a:t>を用いた赤外領域の格子</a:t>
            </a:r>
            <a:r>
              <a:rPr kumimoji="1" lang="en-US" altLang="ja-JP" sz="2000" b="1" dirty="0" smtClean="0"/>
              <a:t>QCD</a:t>
            </a:r>
            <a:r>
              <a:rPr kumimoji="1" lang="ja-JP" altLang="en-US" sz="2000" b="1" dirty="0" smtClean="0"/>
              <a:t>シミュレーション</a:t>
            </a:r>
            <a:r>
              <a:rPr kumimoji="1" lang="en-US" altLang="ja-JP" sz="2000" b="1" dirty="0" smtClean="0"/>
              <a:t/>
            </a:r>
            <a:br>
              <a:rPr kumimoji="1" lang="en-US" altLang="ja-JP" sz="2000" b="1" dirty="0" smtClean="0"/>
            </a:br>
            <a:r>
              <a:rPr kumimoji="1" lang="ja-JP" altLang="en-US" sz="2000" b="1" dirty="0" smtClean="0"/>
              <a:t>　　　　　　　　　　　　　　　　　　　　　　</a:t>
            </a:r>
            <a:r>
              <a:rPr lang="ja-JP" altLang="en-US" sz="1600" b="1" dirty="0" smtClean="0">
                <a:solidFill>
                  <a:schemeClr val="accent2">
                    <a:lumMod val="75000"/>
                  </a:schemeClr>
                </a:solidFill>
              </a:rPr>
              <a:t>ｓｃｉｒｑｃｄ</a:t>
            </a:r>
            <a:r>
              <a:rPr lang="ja-JP" altLang="en-US" sz="1600" b="1" dirty="0"/>
              <a:t>　　</a:t>
            </a:r>
            <a:r>
              <a:rPr lang="ja-JP" altLang="en-US" sz="1600" b="1" dirty="0" smtClean="0">
                <a:solidFill>
                  <a:schemeClr val="tx2">
                    <a:lumMod val="75000"/>
                  </a:schemeClr>
                </a:solidFill>
              </a:rPr>
              <a:t>帝京大学理工学部　古井貞隆</a:t>
            </a:r>
            <a:endParaRPr kumimoji="1" lang="ja-JP" altLang="en-US" sz="2000" b="1" dirty="0">
              <a:solidFill>
                <a:schemeClr val="tx2">
                  <a:lumMod val="75000"/>
                </a:schemeClr>
              </a:solidFill>
            </a:endParaRPr>
          </a:p>
        </p:txBody>
      </p:sp>
      <p:sp>
        <p:nvSpPr>
          <p:cNvPr id="5" name="コンテンツ プレースホルダ 4"/>
          <p:cNvSpPr>
            <a:spLocks noGrp="1"/>
          </p:cNvSpPr>
          <p:nvPr>
            <p:ph idx="1"/>
          </p:nvPr>
        </p:nvSpPr>
        <p:spPr>
          <a:xfrm>
            <a:off x="457200" y="1142984"/>
            <a:ext cx="8229600" cy="5616000"/>
          </a:xfrm>
        </p:spPr>
        <p:txBody>
          <a:bodyPr>
            <a:normAutofit/>
          </a:bodyPr>
          <a:lstStyle/>
          <a:p>
            <a:r>
              <a:rPr kumimoji="1" lang="en-US" altLang="ja-JP" sz="1600" dirty="0" smtClean="0"/>
              <a:t>RBC/UKQCD</a:t>
            </a:r>
            <a:r>
              <a:rPr kumimoji="1" lang="ja-JP" altLang="en-US" sz="1600" dirty="0" smtClean="0"/>
              <a:t>　</a:t>
            </a:r>
            <a:r>
              <a:rPr kumimoji="1" lang="en-US" altLang="ja-JP" sz="1600" dirty="0" smtClean="0"/>
              <a:t>collaboration</a:t>
            </a:r>
            <a:r>
              <a:rPr kumimoji="1" lang="ja-JP" altLang="en-US" sz="1600" dirty="0" smtClean="0"/>
              <a:t>が公開している</a:t>
            </a:r>
            <a:r>
              <a:rPr kumimoji="1" lang="en-US" altLang="ja-JP" sz="1600" dirty="0" err="1" smtClean="0"/>
              <a:t>Domainwall</a:t>
            </a:r>
            <a:r>
              <a:rPr kumimoji="1" lang="en-US" altLang="ja-JP" sz="1600" dirty="0" smtClean="0"/>
              <a:t> </a:t>
            </a:r>
            <a:r>
              <a:rPr kumimoji="1" lang="en-US" altLang="ja-JP" sz="1600" dirty="0" err="1" smtClean="0"/>
              <a:t>fermion</a:t>
            </a:r>
            <a:r>
              <a:rPr kumimoji="1" lang="ja-JP" altLang="en-US" sz="1600" dirty="0" smtClean="0"/>
              <a:t>を用いた</a:t>
            </a:r>
            <a:r>
              <a:rPr kumimoji="1" lang="en-US" altLang="ja-JP" sz="1600" dirty="0" smtClean="0"/>
              <a:t>full-QCD</a:t>
            </a:r>
            <a:r>
              <a:rPr kumimoji="1" lang="ja-JP" altLang="en-US" sz="1600" dirty="0" smtClean="0"/>
              <a:t>のゲージ配位を使って</a:t>
            </a:r>
            <a:r>
              <a:rPr lang="en-US" altLang="ja-JP" sz="1600" dirty="0" smtClean="0"/>
              <a:t>conjugate gradient</a:t>
            </a:r>
            <a:r>
              <a:rPr lang="ja-JP" altLang="en-US" sz="1600" dirty="0" smtClean="0"/>
              <a:t>の方法でクォーク伝搬関数を計算し、クォーク・グルーオンの有効結合定数などを計算し、昨年まで中島日出雄氏と行った、</a:t>
            </a:r>
            <a:r>
              <a:rPr lang="en-US" altLang="ja-JP" sz="1600" dirty="0" smtClean="0"/>
              <a:t>MILC collaboration </a:t>
            </a:r>
            <a:r>
              <a:rPr lang="ja-JP" altLang="en-US" sz="1600" dirty="0" smtClean="0"/>
              <a:t>の</a:t>
            </a:r>
            <a:r>
              <a:rPr lang="en-US" altLang="ja-JP" sz="1600" dirty="0" smtClean="0"/>
              <a:t>staggered</a:t>
            </a:r>
            <a:r>
              <a:rPr lang="ja-JP" altLang="en-US" sz="1600" dirty="0"/>
              <a:t> </a:t>
            </a:r>
            <a:r>
              <a:rPr lang="ja-JP" altLang="en-US" sz="1600" dirty="0" smtClean="0"/>
              <a:t> </a:t>
            </a:r>
            <a:r>
              <a:rPr lang="en-US" altLang="ja-JP" sz="1600" dirty="0" err="1" smtClean="0"/>
              <a:t>fermion</a:t>
            </a:r>
            <a:r>
              <a:rPr lang="ja-JP" altLang="en-US" sz="1600" dirty="0"/>
              <a:t>を</a:t>
            </a:r>
            <a:r>
              <a:rPr lang="ja-JP" altLang="en-US" sz="1600" dirty="0" smtClean="0"/>
              <a:t>用いたゲージ配位で計算したものとの比較を行った。</a:t>
            </a:r>
            <a:endParaRPr lang="en-US" altLang="ja-JP" sz="1600" dirty="0"/>
          </a:p>
          <a:p>
            <a:r>
              <a:rPr lang="ja-JP" altLang="en-US" sz="1600" dirty="0" smtClean="0"/>
              <a:t>ゴースト伝搬関数から計算できる九後・小嶋カラー閉じ込めパラメータが</a:t>
            </a:r>
            <a:r>
              <a:rPr lang="en-US" altLang="ja-JP" sz="1600" dirty="0" smtClean="0"/>
              <a:t>Full-QCD</a:t>
            </a:r>
            <a:r>
              <a:rPr lang="ja-JP" altLang="en-US" sz="1600" dirty="0" smtClean="0"/>
              <a:t>では理論と整合しているが</a:t>
            </a:r>
            <a:r>
              <a:rPr lang="en-US" altLang="ja-JP" sz="1600" dirty="0" smtClean="0"/>
              <a:t>quench</a:t>
            </a:r>
            <a:r>
              <a:rPr lang="ja-JP" altLang="en-US" sz="1600" dirty="0" smtClean="0"/>
              <a:t>近似で約２０％差が出ること、ゴースト・グルーオンの有効結合定数がランダウゲージ</a:t>
            </a:r>
            <a:r>
              <a:rPr lang="ja-JP" altLang="en-US" sz="1600" dirty="0"/>
              <a:t>で</a:t>
            </a:r>
            <a:r>
              <a:rPr lang="ja-JP" altLang="en-US" sz="1600" dirty="0" smtClean="0"/>
              <a:t>は赤外</a:t>
            </a:r>
            <a:r>
              <a:rPr lang="en-US" altLang="ja-JP" sz="1600" dirty="0" smtClean="0"/>
              <a:t>suppression</a:t>
            </a:r>
            <a:r>
              <a:rPr lang="ja-JP" altLang="en-US" sz="1600" dirty="0" smtClean="0"/>
              <a:t>が見られたがクーロンゲージでは大きさが</a:t>
            </a:r>
            <a:r>
              <a:rPr lang="en-US" altLang="ja-JP" sz="1600" dirty="0" smtClean="0"/>
              <a:t>3</a:t>
            </a:r>
            <a:r>
              <a:rPr lang="ja-JP" altLang="en-US" sz="1600" dirty="0" smtClean="0"/>
              <a:t>程度の固定点に近づく傾向があるなどの定性的な特徴を見出した。</a:t>
            </a:r>
            <a:endParaRPr lang="en-US" altLang="ja-JP" sz="1600" dirty="0" smtClean="0"/>
          </a:p>
          <a:p>
            <a:r>
              <a:rPr kumimoji="1" lang="ja-JP" altLang="en-US" sz="1600" dirty="0" smtClean="0"/>
              <a:t>図</a:t>
            </a:r>
            <a:r>
              <a:rPr kumimoji="1" lang="en-US" altLang="ja-JP" sz="1600" dirty="0" smtClean="0"/>
              <a:t>(Few-Body </a:t>
            </a:r>
            <a:r>
              <a:rPr kumimoji="1" lang="en-US" altLang="ja-JP" sz="1600" dirty="0" err="1" smtClean="0"/>
              <a:t>Syst</a:t>
            </a:r>
            <a:r>
              <a:rPr kumimoji="1" lang="en-US" altLang="ja-JP" sz="1600" dirty="0" smtClean="0"/>
              <a:t>(2009)45:51-63</a:t>
            </a:r>
            <a:r>
              <a:rPr kumimoji="1" lang="ja-JP" altLang="en-US" sz="1600" dirty="0" smtClean="0"/>
              <a:t>から転載）はクーロンゲージでの</a:t>
            </a:r>
            <a:r>
              <a:rPr kumimoji="1" lang="en-US" altLang="ja-JP" sz="1600" dirty="0" smtClean="0"/>
              <a:t>Staggered </a:t>
            </a:r>
            <a:r>
              <a:rPr kumimoji="1" lang="en-US" altLang="ja-JP" sz="1600" dirty="0" err="1" smtClean="0"/>
              <a:t>fermion</a:t>
            </a:r>
            <a:r>
              <a:rPr kumimoji="1" lang="en-US" altLang="ja-JP" sz="1600" dirty="0" smtClean="0"/>
              <a:t>(</a:t>
            </a:r>
            <a:r>
              <a:rPr kumimoji="1" lang="ja-JP" altLang="en-US" sz="1600" dirty="0" smtClean="0"/>
              <a:t>青）、</a:t>
            </a:r>
            <a:r>
              <a:rPr kumimoji="1" lang="en-US" altLang="ja-JP" sz="1600" dirty="0" err="1" smtClean="0"/>
              <a:t>Domainwall</a:t>
            </a:r>
            <a:r>
              <a:rPr kumimoji="1" lang="en-US" altLang="ja-JP" sz="1600" dirty="0" smtClean="0"/>
              <a:t> </a:t>
            </a:r>
            <a:r>
              <a:rPr kumimoji="1" lang="en-US" altLang="ja-JP" sz="1600" dirty="0" err="1" smtClean="0"/>
              <a:t>fermion</a:t>
            </a:r>
            <a:r>
              <a:rPr kumimoji="1" lang="ja-JP" altLang="en-US" sz="1600" dirty="0" smtClean="0"/>
              <a:t>（緑）の有効結合定数と</a:t>
            </a:r>
            <a:r>
              <a:rPr kumimoji="1" lang="en-US" altLang="ja-JP" sz="1600" dirty="0" smtClean="0"/>
              <a:t>Jefferson Lab</a:t>
            </a:r>
            <a:r>
              <a:rPr kumimoji="1" lang="ja-JP" altLang="en-US" sz="1600" dirty="0" smtClean="0"/>
              <a:t>の実験解析データ（赤）の比較で、</a:t>
            </a:r>
            <a:r>
              <a:rPr kumimoji="1" lang="en-US" altLang="ja-JP" sz="1600" dirty="0" smtClean="0"/>
              <a:t>1</a:t>
            </a:r>
            <a:r>
              <a:rPr kumimoji="1" lang="ja-JP" altLang="en-US" sz="1600" dirty="0" smtClean="0"/>
              <a:t>点鎖線は摂動論的ＱＣＤによる計算である。</a:t>
            </a:r>
            <a:r>
              <a:rPr kumimoji="1" lang="en-US" altLang="ja-JP" sz="1600" dirty="0" err="1" smtClean="0"/>
              <a:t>Domainwall</a:t>
            </a:r>
            <a:r>
              <a:rPr kumimoji="1" lang="en-US" altLang="ja-JP" sz="1600" dirty="0" smtClean="0"/>
              <a:t> </a:t>
            </a:r>
            <a:r>
              <a:rPr kumimoji="1" lang="en-US" altLang="ja-JP" sz="1600" dirty="0" err="1" smtClean="0"/>
              <a:t>fermion</a:t>
            </a:r>
            <a:r>
              <a:rPr kumimoji="1" lang="ja-JP" altLang="en-US" sz="1600" dirty="0" smtClean="0"/>
              <a:t>の運動量が２ＧｅＶ以上の領域ではゲージ場の</a:t>
            </a:r>
            <a:r>
              <a:rPr kumimoji="1" lang="en-US" altLang="ja-JP" sz="1600" dirty="0" smtClean="0"/>
              <a:t>2</a:t>
            </a:r>
            <a:r>
              <a:rPr kumimoji="1" lang="ja-JP" altLang="en-US" sz="1600" dirty="0" smtClean="0"/>
              <a:t>乗</a:t>
            </a:r>
            <a:r>
              <a:rPr kumimoji="1" lang="en-US" altLang="ja-JP" sz="1600" dirty="0" smtClean="0"/>
              <a:t>(A</a:t>
            </a:r>
            <a:r>
              <a:rPr kumimoji="1" lang="en-US" altLang="ja-JP" sz="1600" baseline="30000" dirty="0" smtClean="0"/>
              <a:t>2</a:t>
            </a:r>
            <a:r>
              <a:rPr kumimoji="1" lang="en-US" altLang="ja-JP" sz="1600" dirty="0" smtClean="0"/>
              <a:t>)</a:t>
            </a:r>
            <a:r>
              <a:rPr kumimoji="1" lang="ja-JP" altLang="en-US" sz="1600" dirty="0" smtClean="0"/>
              <a:t>凝縮の効果を示唆する結合定数の増加が見られた。</a:t>
            </a:r>
            <a:endParaRPr kumimoji="1" lang="en-US" altLang="ja-JP" sz="1600" dirty="0" smtClean="0"/>
          </a:p>
          <a:p>
            <a:r>
              <a:rPr lang="en-US" altLang="ja-JP" sz="1600" dirty="0" err="1"/>
              <a:t>Domainwall</a:t>
            </a:r>
            <a:r>
              <a:rPr lang="en-US" altLang="ja-JP" sz="1600" dirty="0"/>
              <a:t> </a:t>
            </a:r>
            <a:r>
              <a:rPr lang="en-US" altLang="ja-JP" sz="1600" dirty="0" err="1" smtClean="0"/>
              <a:t>fermion</a:t>
            </a:r>
            <a:r>
              <a:rPr lang="ja-JP" altLang="en-US" sz="1600" dirty="0" smtClean="0"/>
              <a:t>のクォーク伝搬関数は</a:t>
            </a:r>
            <a:r>
              <a:rPr lang="en-US" altLang="ja-JP" sz="1600" dirty="0" smtClean="0"/>
              <a:t>4</a:t>
            </a:r>
            <a:r>
              <a:rPr lang="ja-JP" altLang="en-US" sz="1600" dirty="0" smtClean="0"/>
              <a:t>次元空間の対角方向を除くとサンプル依存の揺らぎが大きかったが、左巻きの</a:t>
            </a:r>
            <a:r>
              <a:rPr lang="en-US" altLang="ja-JP" sz="1600" dirty="0" smtClean="0"/>
              <a:t>Wall source</a:t>
            </a:r>
            <a:r>
              <a:rPr lang="ja-JP" altLang="en-US" sz="1600" dirty="0" smtClean="0"/>
              <a:t>上のクォークと</a:t>
            </a:r>
            <a:endParaRPr lang="en-US" altLang="ja-JP" sz="1600" dirty="0" smtClean="0"/>
          </a:p>
          <a:p>
            <a:pPr>
              <a:buNone/>
            </a:pPr>
            <a:r>
              <a:rPr lang="ja-JP" altLang="en-US" sz="1600" dirty="0"/>
              <a:t>　</a:t>
            </a:r>
            <a:r>
              <a:rPr lang="ja-JP" altLang="en-US" sz="1600" dirty="0" smtClean="0"/>
              <a:t>　　右巻きの</a:t>
            </a:r>
            <a:r>
              <a:rPr lang="en-US" altLang="ja-JP" sz="1600" dirty="0" smtClean="0"/>
              <a:t>Wall source</a:t>
            </a:r>
            <a:r>
              <a:rPr lang="ja-JP" altLang="en-US" sz="1600" dirty="0" smtClean="0"/>
              <a:t>上のクォークが近似的に</a:t>
            </a:r>
            <a:r>
              <a:rPr lang="en-US" altLang="ja-JP" sz="1600" dirty="0" smtClean="0"/>
              <a:t>self-dual</a:t>
            </a:r>
            <a:r>
              <a:rPr lang="ja-JP" altLang="en-US" sz="1600" dirty="0" smtClean="0"/>
              <a:t>　な</a:t>
            </a:r>
            <a:endParaRPr lang="en-US" altLang="ja-JP" sz="1600" dirty="0" smtClean="0"/>
          </a:p>
          <a:p>
            <a:pPr>
              <a:buNone/>
            </a:pPr>
            <a:r>
              <a:rPr lang="ja-JP" altLang="en-US" sz="1600" dirty="0"/>
              <a:t>　</a:t>
            </a:r>
            <a:r>
              <a:rPr lang="ja-JP" altLang="en-US" sz="1600" dirty="0" smtClean="0"/>
              <a:t>　　ゲージ場で相関しているようにゲージ変換すると揺らぎが　</a:t>
            </a:r>
            <a:endParaRPr lang="en-US" altLang="ja-JP" sz="1600" dirty="0" smtClean="0"/>
          </a:p>
          <a:p>
            <a:pPr>
              <a:buNone/>
            </a:pPr>
            <a:r>
              <a:rPr lang="ja-JP" altLang="en-US" sz="1600" dirty="0" smtClean="0"/>
              <a:t>　　　小さくなった。　赤外領域ではフェルミオンゼロモードと</a:t>
            </a:r>
            <a:endParaRPr lang="en-US" altLang="ja-JP" sz="1600" dirty="0" smtClean="0"/>
          </a:p>
          <a:p>
            <a:pPr>
              <a:buNone/>
            </a:pPr>
            <a:r>
              <a:rPr lang="ja-JP" altLang="en-US" sz="1600" dirty="0" smtClean="0"/>
              <a:t>　　　グルーオンの相関が重要で、超対称性とインスタントンの</a:t>
            </a:r>
            <a:endParaRPr lang="en-US" altLang="ja-JP" sz="1600" dirty="0" smtClean="0"/>
          </a:p>
          <a:p>
            <a:pPr>
              <a:buNone/>
            </a:pPr>
            <a:r>
              <a:rPr lang="ja-JP" altLang="en-US" sz="1600" dirty="0" smtClean="0"/>
              <a:t>　　　効果として解釈できることを示している。</a:t>
            </a:r>
            <a:endParaRPr lang="en-US" altLang="ja-JP" sz="1600" dirty="0" smtClean="0"/>
          </a:p>
          <a:p>
            <a:pPr>
              <a:buNone/>
            </a:pPr>
            <a:r>
              <a:rPr kumimoji="1" lang="ja-JP" altLang="en-US" sz="1600" dirty="0"/>
              <a:t>　</a:t>
            </a:r>
            <a:r>
              <a:rPr kumimoji="1" lang="ja-JP" altLang="en-US" sz="1600" dirty="0" smtClean="0"/>
              <a:t>　</a:t>
            </a:r>
            <a:endParaRPr kumimoji="1" lang="en-US" altLang="ja-JP" sz="1600" dirty="0" smtClean="0"/>
          </a:p>
          <a:p>
            <a:pPr>
              <a:buNone/>
            </a:pPr>
            <a:endParaRPr kumimoji="1" lang="ja-JP" altLang="en-US" sz="1600" dirty="0"/>
          </a:p>
        </p:txBody>
      </p:sp>
      <p:pic>
        <p:nvPicPr>
          <p:cNvPr id="6" name="図 5" descr="alpdwfks.eps"/>
          <p:cNvPicPr>
            <a:picLocks noChangeAspect="1"/>
          </p:cNvPicPr>
          <p:nvPr/>
        </p:nvPicPr>
        <p:blipFill>
          <a:blip r:embed="rId3" cstate="print"/>
          <a:stretch>
            <a:fillRect/>
          </a:stretch>
        </p:blipFill>
        <p:spPr>
          <a:xfrm>
            <a:off x="5929322" y="4714884"/>
            <a:ext cx="2571767" cy="1695482"/>
          </a:xfrm>
          <a:prstGeom prst="rect">
            <a:avLst/>
          </a:prstGeom>
        </p:spPr>
      </p:pic>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117</TotalTime>
  <Words>12</Words>
  <Application>Microsoft Office PowerPoint</Application>
  <PresentationFormat>画面に合わせる (4:3)</PresentationFormat>
  <Paragraphs>12</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Domainwall fermionを用いた赤外領域の格子QCDシミュレーション 　　　　　　　　　　　　　　　　　　　　　　ｓｃｉｒｑｃｄ　　帝京大学理工学部　古井貞隆</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Domainwall fermionを用いた赤外領域の格子QCDシミュレーション 　　　　　　　　　　　　　　　　　　　　　　ｓｃｉｒｑｃｄ　　帝京大学理工学部　古井貞隆</dc:title>
  <dc:creator>s.furui</dc:creator>
  <cp:lastModifiedBy>ykimura</cp:lastModifiedBy>
  <cp:revision>16</cp:revision>
  <dcterms:created xsi:type="dcterms:W3CDTF">2009-05-12T08:58:00Z</dcterms:created>
  <dcterms:modified xsi:type="dcterms:W3CDTF">2009-07-06T06:17:05Z</dcterms:modified>
</cp:coreProperties>
</file>