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7" cy="496967"/>
          </a:xfrm>
          <a:prstGeom prst="rect">
            <a:avLst/>
          </a:prstGeom>
        </p:spPr>
        <p:txBody>
          <a:bodyPr vert="horz" lIns="90992" tIns="45496" rIns="90992" bIns="45496"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39" y="1"/>
            <a:ext cx="2949787" cy="496967"/>
          </a:xfrm>
          <a:prstGeom prst="rect">
            <a:avLst/>
          </a:prstGeom>
        </p:spPr>
        <p:txBody>
          <a:bodyPr vert="horz" lIns="90992" tIns="45496" rIns="90992" bIns="45496" rtlCol="0"/>
          <a:lstStyle>
            <a:lvl1pPr algn="r">
              <a:defRPr sz="1200"/>
            </a:lvl1pPr>
          </a:lstStyle>
          <a:p>
            <a:fld id="{21792394-6BBE-443D-8AAD-0D6D3DB6063C}" type="datetimeFigureOut">
              <a:rPr kumimoji="1" lang="ja-JP" altLang="en-US" smtClean="0"/>
              <a:pPr/>
              <a:t>2009/12/25</a:t>
            </a:fld>
            <a:endParaRPr kumimoji="1" lang="ja-JP" altLang="en-US" dirty="0"/>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0992" tIns="45496" rIns="90992" bIns="45496" rtlCol="0" anchor="ctr"/>
          <a:lstStyle/>
          <a:p>
            <a:endParaRPr lang="ja-JP" altLang="en-US" dirty="0"/>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0992" tIns="45496" rIns="90992" bIns="454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0992" tIns="45496" rIns="90992" bIns="45496"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39" y="9440647"/>
            <a:ext cx="2949787" cy="496967"/>
          </a:xfrm>
          <a:prstGeom prst="rect">
            <a:avLst/>
          </a:prstGeom>
        </p:spPr>
        <p:txBody>
          <a:bodyPr vert="horz" lIns="90992" tIns="45496" rIns="90992" bIns="45496" rtlCol="0" anchor="b"/>
          <a:lstStyle>
            <a:lvl1pPr algn="r">
              <a:defRPr sz="1200"/>
            </a:lvl1pPr>
          </a:lstStyle>
          <a:p>
            <a:fld id="{1104492B-8029-44E5-A56E-BA5DD8FECAA7}"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104492B-8029-44E5-A56E-BA5DD8FECAA7}" type="slidenum">
              <a:rPr kumimoji="1" lang="ja-JP" altLang="en-US" smtClean="0"/>
              <a:pPr/>
              <a:t>1</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86F291-A1BD-4230-B4D8-13CAF6D1319E}" type="datetimeFigureOut">
              <a:rPr kumimoji="1" lang="ja-JP" altLang="en-US" smtClean="0"/>
              <a:pPr/>
              <a:t>2009/12/25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6F291-A1BD-4230-B4D8-13CAF6D1319E}" type="datetimeFigureOut">
              <a:rPr kumimoji="1" lang="ja-JP" altLang="en-US" smtClean="0"/>
              <a:pPr/>
              <a:t>2009/12/25</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34D73-CA61-44EB-826E-D61872FB1689}"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57158" y="285728"/>
            <a:ext cx="8229600" cy="576000"/>
          </a:xfrm>
        </p:spPr>
        <p:txBody>
          <a:bodyPr>
            <a:noAutofit/>
          </a:bodyPr>
          <a:lstStyle/>
          <a:p>
            <a:r>
              <a:rPr kumimoji="1" lang="en-US" altLang="ja-JP" sz="2000" b="1" dirty="0" smtClean="0"/>
              <a:t/>
            </a:r>
            <a:br>
              <a:rPr kumimoji="1" lang="en-US" altLang="ja-JP" sz="2000" b="1" dirty="0" smtClean="0"/>
            </a:br>
            <a:r>
              <a:rPr kumimoji="1" lang="ja-JP" altLang="en-US" sz="2000" b="1" dirty="0" smtClean="0"/>
              <a:t>ＢＲＳＴ対称性とカイラル対称性の破れの</a:t>
            </a:r>
            <a:r>
              <a:rPr lang="en-US" altLang="ja-JP" sz="2000" b="1" dirty="0" smtClean="0"/>
              <a:t/>
            </a:r>
            <a:br>
              <a:rPr lang="en-US" altLang="ja-JP" sz="2000" b="1" dirty="0" smtClean="0"/>
            </a:br>
            <a:r>
              <a:rPr kumimoji="1" lang="ja-JP" altLang="en-US" sz="2000" b="1" dirty="0" smtClean="0"/>
              <a:t>格子</a:t>
            </a:r>
            <a:r>
              <a:rPr kumimoji="1" lang="en-US" altLang="ja-JP" sz="2000" b="1" dirty="0" smtClean="0"/>
              <a:t>QCD</a:t>
            </a:r>
            <a:r>
              <a:rPr kumimoji="1" lang="ja-JP" altLang="en-US" sz="2000" b="1" dirty="0" smtClean="0"/>
              <a:t>シミュレーションによる検証</a:t>
            </a:r>
            <a:r>
              <a:rPr kumimoji="1" lang="en-US" altLang="ja-JP" sz="2000" b="1" dirty="0" smtClean="0"/>
              <a:t/>
            </a:r>
            <a:br>
              <a:rPr kumimoji="1" lang="en-US" altLang="ja-JP" sz="2000" b="1" dirty="0" smtClean="0"/>
            </a:br>
            <a:r>
              <a:rPr kumimoji="1" lang="ja-JP" altLang="en-US" sz="2000" b="1" dirty="0" smtClean="0"/>
              <a:t>　　　　　　　　　　　　　　　　　　　　　　</a:t>
            </a:r>
            <a:r>
              <a:rPr lang="ja-JP" altLang="en-US" sz="1600" b="1" dirty="0" smtClean="0">
                <a:solidFill>
                  <a:schemeClr val="accent2">
                    <a:lumMod val="75000"/>
                  </a:schemeClr>
                </a:solidFill>
              </a:rPr>
              <a:t>ｓｃｉｒｑｃｄ</a:t>
            </a:r>
            <a:r>
              <a:rPr lang="ja-JP" altLang="en-US" sz="1600" b="1" dirty="0"/>
              <a:t>　　</a:t>
            </a:r>
            <a:r>
              <a:rPr lang="ja-JP" altLang="en-US" sz="1600" b="1" dirty="0" smtClean="0">
                <a:solidFill>
                  <a:schemeClr val="tx2">
                    <a:lumMod val="75000"/>
                  </a:schemeClr>
                </a:solidFill>
              </a:rPr>
              <a:t>帝京大学理工学部　古井貞隆</a:t>
            </a:r>
            <a:endParaRPr kumimoji="1" lang="ja-JP" altLang="en-US" sz="2000" b="1" dirty="0">
              <a:solidFill>
                <a:schemeClr val="tx2">
                  <a:lumMod val="75000"/>
                </a:schemeClr>
              </a:solidFill>
            </a:endParaRPr>
          </a:p>
        </p:txBody>
      </p:sp>
      <p:sp>
        <p:nvSpPr>
          <p:cNvPr id="5" name="コンテンツ プレースホルダ 4"/>
          <p:cNvSpPr>
            <a:spLocks noGrp="1"/>
          </p:cNvSpPr>
          <p:nvPr>
            <p:ph idx="1"/>
          </p:nvPr>
        </p:nvSpPr>
        <p:spPr>
          <a:xfrm>
            <a:off x="500034" y="1242000"/>
            <a:ext cx="8229600" cy="5616000"/>
          </a:xfrm>
        </p:spPr>
        <p:txBody>
          <a:bodyPr>
            <a:normAutofit fontScale="92500"/>
          </a:bodyPr>
          <a:lstStyle/>
          <a:p>
            <a:r>
              <a:rPr lang="ja-JP" altLang="en-US" sz="1600" dirty="0" smtClean="0"/>
              <a:t>素粒子の標準模型の</a:t>
            </a:r>
            <a:r>
              <a:rPr lang="en-US" altLang="ja-JP" sz="1600" dirty="0" err="1" smtClean="0"/>
              <a:t>Lagrangian</a:t>
            </a:r>
            <a:r>
              <a:rPr lang="en-US" altLang="ja-JP" sz="1600" dirty="0" smtClean="0"/>
              <a:t> </a:t>
            </a:r>
            <a:r>
              <a:rPr lang="ja-JP" altLang="en-US" sz="1600" dirty="0" smtClean="0"/>
              <a:t>は高エネルギーでは、ＢＲＳＴ（</a:t>
            </a:r>
            <a:r>
              <a:rPr lang="en-US" altLang="ja-JP" sz="1600" dirty="0" err="1" smtClean="0"/>
              <a:t>Becchi-Rouet-Stora-Tyutin</a:t>
            </a:r>
            <a:r>
              <a:rPr lang="en-US" altLang="ja-JP" sz="1600" dirty="0" smtClean="0"/>
              <a:t>)  </a:t>
            </a:r>
            <a:r>
              <a:rPr lang="ja-JP" altLang="en-US" sz="1600" dirty="0" smtClean="0"/>
              <a:t>対称性と呼ばれるグルーオン場とゴースト場の混合をおこすようなゲージ変換に対する対称性が成り立っている。　ゴースト場はグルーオン場の余計な自由度を相殺させるために導入された仮想的な粒子で、ＢＲＳＴ対称性が成り立っているとすると、ゴースト伝搬関数から計算される九後・小嶋カラー閉じ込めパラメータと呼ばれる量 </a:t>
            </a:r>
            <a:r>
              <a:rPr lang="en-US" altLang="ja-JP" sz="1600" dirty="0" smtClean="0"/>
              <a:t>u(q) </a:t>
            </a:r>
            <a:r>
              <a:rPr lang="ja-JP" altLang="en-US" sz="1600" dirty="0" smtClean="0"/>
              <a:t>の運動量 </a:t>
            </a:r>
            <a:r>
              <a:rPr lang="en-US" altLang="ja-JP" sz="1600" dirty="0" smtClean="0"/>
              <a:t>q=0 </a:t>
            </a:r>
            <a:r>
              <a:rPr lang="ja-JP" altLang="en-US" sz="1600" dirty="0" smtClean="0"/>
              <a:t>の極限で </a:t>
            </a:r>
            <a:r>
              <a:rPr lang="en-US" altLang="ja-JP" sz="1600" dirty="0" smtClean="0"/>
              <a:t>-1 </a:t>
            </a:r>
            <a:r>
              <a:rPr lang="ja-JP" altLang="en-US" sz="1600" dirty="0" smtClean="0"/>
              <a:t>になることが予測される。　　　</a:t>
            </a:r>
            <a:endParaRPr lang="en-US" altLang="ja-JP" sz="1600" dirty="0" smtClean="0"/>
          </a:p>
          <a:p>
            <a:r>
              <a:rPr lang="en-US" altLang="ja-JP" sz="1600" dirty="0" smtClean="0"/>
              <a:t>10</a:t>
            </a:r>
            <a:r>
              <a:rPr lang="ja-JP" altLang="en-US" sz="1600" dirty="0" smtClean="0"/>
              <a:t>年程前に私たちはクォーク</a:t>
            </a:r>
            <a:r>
              <a:rPr lang="en-US" altLang="ja-JP" sz="1600" dirty="0" smtClean="0"/>
              <a:t>-</a:t>
            </a:r>
            <a:r>
              <a:rPr lang="ja-JP" altLang="en-US" sz="1600" dirty="0" smtClean="0"/>
              <a:t>反クォークの対生成を無視した</a:t>
            </a:r>
            <a:r>
              <a:rPr lang="en-US" altLang="ja-JP" sz="1600" dirty="0" smtClean="0"/>
              <a:t>quench</a:t>
            </a:r>
            <a:r>
              <a:rPr lang="ja-JP" altLang="en-US" sz="1600" dirty="0" smtClean="0"/>
              <a:t>近似では </a:t>
            </a:r>
            <a:r>
              <a:rPr lang="en-US" altLang="ja-JP" sz="1600" dirty="0" smtClean="0"/>
              <a:t>u(0)</a:t>
            </a:r>
            <a:r>
              <a:rPr lang="ja-JP" altLang="en-US" sz="1600" dirty="0" smtClean="0"/>
              <a:t>が </a:t>
            </a:r>
            <a:r>
              <a:rPr lang="en-US" altLang="ja-JP" sz="1600" dirty="0" smtClean="0"/>
              <a:t>-0.7 </a:t>
            </a:r>
            <a:r>
              <a:rPr lang="ja-JP" altLang="en-US" sz="1600" dirty="0" smtClean="0"/>
              <a:t>程度しか出ないことを </a:t>
            </a:r>
            <a:r>
              <a:rPr lang="en-US" altLang="ja-JP" sz="1600" dirty="0" smtClean="0"/>
              <a:t>Quark Nuclear Physics 2000</a:t>
            </a:r>
            <a:r>
              <a:rPr lang="ja-JP" altLang="en-US" sz="1600" dirty="0" smtClean="0"/>
              <a:t> 国際研究集会で発表した。（</a:t>
            </a:r>
            <a:r>
              <a:rPr lang="en-US" altLang="ja-JP" sz="1600" dirty="0" err="1" smtClean="0"/>
              <a:t>H.Nakajima</a:t>
            </a:r>
            <a:r>
              <a:rPr lang="en-US" altLang="ja-JP" sz="1600" dirty="0" smtClean="0"/>
              <a:t> and </a:t>
            </a:r>
            <a:r>
              <a:rPr lang="en-US" altLang="ja-JP" sz="1600" dirty="0" err="1" smtClean="0"/>
              <a:t>S.Furui</a:t>
            </a:r>
            <a:r>
              <a:rPr lang="en-US" altLang="ja-JP" sz="1600" dirty="0" smtClean="0"/>
              <a:t>, </a:t>
            </a:r>
            <a:r>
              <a:rPr lang="en-US" altLang="ja-JP" sz="1600" dirty="0" err="1" smtClean="0"/>
              <a:t>Nucl</a:t>
            </a:r>
            <a:r>
              <a:rPr lang="en-US" altLang="ja-JP" sz="1600" dirty="0" smtClean="0"/>
              <a:t>. Phys.A680 (2001)151c)</a:t>
            </a:r>
          </a:p>
          <a:p>
            <a:r>
              <a:rPr lang="ja-JP" altLang="en-US" sz="1600" dirty="0" smtClean="0"/>
              <a:t>赤外領域では質量の軽いクォーク場がカイラル対称性の破れをおこしているのと同様にＢＲＳＴ対称性が破れている可能性がある。千葉大学の近藤慶一氏は、ランダウゲージ固定した場合に生ずるグリボフ問題を回避し、ゲージ配位の唯一性を導くために考えられた </a:t>
            </a:r>
            <a:r>
              <a:rPr lang="en-US" altLang="ja-JP" sz="1600" dirty="0" smtClean="0"/>
              <a:t>fundamental  modular region </a:t>
            </a:r>
            <a:r>
              <a:rPr lang="ja-JP" altLang="en-US" sz="1600" dirty="0" err="1" smtClean="0"/>
              <a:t>への</a:t>
            </a:r>
            <a:r>
              <a:rPr lang="ja-JP" altLang="en-US" sz="1600" dirty="0" smtClean="0"/>
              <a:t>ゲージ配位への制限を詳しく検討すると、赤外領域ではＢＲＳＴ対称性が破れることを</a:t>
            </a:r>
            <a:r>
              <a:rPr lang="ja-JP" altLang="en-US" sz="1600" smtClean="0"/>
              <a:t>示した。</a:t>
            </a:r>
            <a:r>
              <a:rPr lang="en-US" altLang="ja-JP" sz="1600" smtClean="0"/>
              <a:t>(</a:t>
            </a:r>
            <a:r>
              <a:rPr lang="en-US" altLang="ja-JP" sz="1600" dirty="0" smtClean="0"/>
              <a:t>K-</a:t>
            </a:r>
            <a:r>
              <a:rPr lang="en-US" altLang="ja-JP" sz="1600" dirty="0" err="1" smtClean="0"/>
              <a:t>I.Kondo</a:t>
            </a:r>
            <a:r>
              <a:rPr lang="en-US" altLang="ja-JP" sz="1600" dirty="0" smtClean="0"/>
              <a:t>, </a:t>
            </a:r>
            <a:r>
              <a:rPr lang="en-US" altLang="ja-JP" sz="1600" dirty="0" err="1" smtClean="0"/>
              <a:t>Phys.Lett</a:t>
            </a:r>
            <a:r>
              <a:rPr lang="en-US" altLang="ja-JP" sz="1600" dirty="0" smtClean="0"/>
              <a:t>. B  678(2009) 322; arXiv:0907.3249)</a:t>
            </a:r>
          </a:p>
          <a:p>
            <a:r>
              <a:rPr lang="ja-JP" altLang="en-US" sz="1600" dirty="0" smtClean="0"/>
              <a:t>九後・小嶋パラメータはクォーク反クォークの対生成を考慮した</a:t>
            </a:r>
            <a:r>
              <a:rPr lang="en-US" altLang="ja-JP" sz="1600" dirty="0" smtClean="0"/>
              <a:t>full QCD</a:t>
            </a:r>
            <a:r>
              <a:rPr lang="ja-JP" altLang="en-US" sz="1600" dirty="0" smtClean="0"/>
              <a:t>のゲージ配位を用いて計算すると、－１と矛盾しない結果が得られている。このことは、ボーズ粒子であるグルーオンの性質を調べるとき、その周りにあるフェルミオンであるクォーク場も考慮した超対称性理論の枠組みで考察する必要を示唆しており、その理論が予言する</a:t>
            </a:r>
            <a:r>
              <a:rPr lang="en-US" altLang="ja-JP" sz="1600" dirty="0" smtClean="0"/>
              <a:t>self-dual</a:t>
            </a:r>
            <a:r>
              <a:rPr lang="ja-JP" altLang="en-US" sz="1600" dirty="0" smtClean="0"/>
              <a:t>　なゲージ場（インスタントン）の効果をうまく取り入れて低エネルギーでのカイラル対称性の破れを考慮したシミュレーションが必要なことを示している。</a:t>
            </a:r>
            <a:r>
              <a:rPr lang="en-US" altLang="ja-JP" sz="1600" dirty="0" smtClean="0"/>
              <a:t>(</a:t>
            </a:r>
            <a:r>
              <a:rPr lang="en-US" altLang="ja-JP" sz="1600" dirty="0" err="1" smtClean="0"/>
              <a:t>S.Furui</a:t>
            </a:r>
            <a:r>
              <a:rPr lang="en-US" altLang="ja-JP" sz="1600" dirty="0" smtClean="0"/>
              <a:t>, Few-Body Syst. 46(2009)221, </a:t>
            </a:r>
            <a:r>
              <a:rPr lang="en-US" altLang="ja-JP" sz="1600" dirty="0" err="1" smtClean="0"/>
              <a:t>arXiv</a:t>
            </a:r>
            <a:r>
              <a:rPr lang="en-US" altLang="ja-JP" sz="1600" dirty="0" smtClean="0"/>
              <a:t>: 0903.3793(</a:t>
            </a:r>
            <a:r>
              <a:rPr lang="en-US" altLang="ja-JP" sz="1600" dirty="0" err="1" smtClean="0"/>
              <a:t>hep</a:t>
            </a:r>
            <a:r>
              <a:rPr lang="en-US" altLang="ja-JP" sz="1600" dirty="0" smtClean="0"/>
              <a:t>-lat); </a:t>
            </a:r>
            <a:r>
              <a:rPr lang="en-US" altLang="ja-JP" sz="1600" dirty="0" err="1" smtClean="0"/>
              <a:t>S.Furui</a:t>
            </a:r>
            <a:r>
              <a:rPr lang="en-US" altLang="ja-JP" sz="1600" dirty="0" smtClean="0"/>
              <a:t>,  </a:t>
            </a:r>
            <a:r>
              <a:rPr lang="en-US" altLang="ja-JP" sz="1600" dirty="0" err="1" smtClean="0"/>
              <a:t>PoS</a:t>
            </a:r>
            <a:r>
              <a:rPr lang="en-US" altLang="ja-JP" sz="1600" dirty="0" smtClean="0"/>
              <a:t> Lattice2009, </a:t>
            </a:r>
            <a:r>
              <a:rPr lang="en-US" altLang="ja-JP" sz="1600" dirty="0" err="1" smtClean="0"/>
              <a:t>arXiv</a:t>
            </a:r>
            <a:r>
              <a:rPr lang="en-US" altLang="ja-JP" sz="1600" dirty="0" smtClean="0"/>
              <a:t>: 0908.2768(</a:t>
            </a:r>
            <a:r>
              <a:rPr lang="en-US" altLang="ja-JP" sz="1600" dirty="0" err="1" smtClean="0"/>
              <a:t>hep</a:t>
            </a:r>
            <a:r>
              <a:rPr lang="en-US" altLang="ja-JP" sz="1600" dirty="0" smtClean="0"/>
              <a:t>-lat))</a:t>
            </a:r>
          </a:p>
          <a:p>
            <a:r>
              <a:rPr lang="ja-JP" altLang="en-US" sz="1600" dirty="0" smtClean="0"/>
              <a:t>そのために</a:t>
            </a:r>
            <a:r>
              <a:rPr lang="en-US" altLang="ja-JP" sz="1600" dirty="0" smtClean="0"/>
              <a:t>Domain Wall </a:t>
            </a:r>
            <a:r>
              <a:rPr lang="en-US" altLang="ja-JP" sz="1600" dirty="0" err="1" smtClean="0"/>
              <a:t>Fermion</a:t>
            </a:r>
            <a:r>
              <a:rPr lang="ja-JP" altLang="en-US" sz="1600" dirty="0" smtClean="0"/>
              <a:t>を用いて生成されたゲージ配位を使った格子シミュレーションを行い理論の検証を試みている。</a:t>
            </a:r>
            <a:endParaRPr lang="en-US" altLang="ja-JP" sz="1600" dirty="0" smtClean="0"/>
          </a:p>
          <a:p>
            <a:pPr>
              <a:buNone/>
            </a:pPr>
            <a:r>
              <a:rPr lang="ja-JP" altLang="en-US" sz="1600" dirty="0" smtClean="0">
                <a:solidFill>
                  <a:srgbClr val="FF0000"/>
                </a:solidFill>
              </a:rPr>
              <a:t> 　　</a:t>
            </a:r>
            <a:endParaRPr lang="en-US" altLang="ja-JP" sz="1600" dirty="0" smtClean="0">
              <a:solidFill>
                <a:srgbClr val="FF0000"/>
              </a:solidFill>
            </a:endParaRPr>
          </a:p>
          <a:p>
            <a:pPr>
              <a:buNone/>
            </a:pPr>
            <a:endParaRPr kumimoji="1" lang="ja-JP" altLang="en-US" sz="16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37</Words>
  <Application>Microsoft Office PowerPoint</Application>
  <PresentationFormat>画面に合わせる (4:3)</PresentationFormat>
  <Paragraphs>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ＢＲＳＴ対称性とカイラル対称性の破れの 格子QCDシミュレーションによる検証 　　　　　　　　　　　　　　　　　　　　　　ｓｃｉｒｑｃｄ　　帝京大学理工学部　古井貞隆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Domainwall fermionを用いた赤外領域の格子QCDシミュレーション 　　　　　　　　　　　　　　　　　　　　　　ｓｃｉｒｑｃｄ　　帝京大学理工学部　古井貞隆</dc:title>
  <dc:creator>s.furui</dc:creator>
  <cp:lastModifiedBy>ykimura</cp:lastModifiedBy>
  <cp:revision>32</cp:revision>
  <dcterms:created xsi:type="dcterms:W3CDTF">2009-05-12T08:58:00Z</dcterms:created>
  <dcterms:modified xsi:type="dcterms:W3CDTF">2009-12-25T06:11:50Z</dcterms:modified>
</cp:coreProperties>
</file>