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6" r:id="rId3"/>
    <p:sldId id="267" r:id="rId4"/>
    <p:sldId id="268" r:id="rId5"/>
    <p:sldId id="269" r:id="rId6"/>
    <p:sldId id="257" r:id="rId7"/>
    <p:sldId id="258" r:id="rId8"/>
    <p:sldId id="259" r:id="rId9"/>
    <p:sldId id="261" r:id="rId10"/>
    <p:sldId id="262" r:id="rId11"/>
    <p:sldId id="270" r:id="rId12"/>
    <p:sldId id="263" r:id="rId13"/>
    <p:sldId id="271" r:id="rId14"/>
    <p:sldId id="264" r:id="rId15"/>
    <p:sldId id="265" r:id="rId16"/>
  </p:sldIdLst>
  <p:sldSz cx="9144000" cy="6858000" type="screen4x3"/>
  <p:notesSz cx="6858000" cy="9144000"/>
  <p:custDataLst>
    <p:tags r:id="rId18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B4B23-7F48-44A5-8FDA-A038D73D0A12}" type="datetimeFigureOut">
              <a:rPr kumimoji="1" lang="ja-JP" altLang="en-US" smtClean="0"/>
              <a:pPr/>
              <a:t>2012/3/15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F1F88-E801-4750-AE7E-C6B5B98A4E1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2012/3/15 Accelerator Seminar Yokoya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2012/3/15 Accelerator Seminar Yokoya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2012/3/15 Accelerator Seminar Yokoya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2012/3/15 Accelerator Seminar Yokoya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2012/3/15 Accelerator Seminar Yokoya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2012/3/15 Accelerator Seminar Yokoya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2012/3/15 Accelerator Seminar Yokoya</a:t>
            </a:r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2012/3/15 Accelerator Seminar Yokoya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2012/3/15 Accelerator Seminar Yokoya</a:t>
            </a:r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2012/3/15 Accelerator Seminar Yokoya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2012/3/15 Accelerator Seminar Yokoya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2012/3/15 Accelerator Seminar Yokoya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______1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______2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147002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kumimoji="1" lang="en-US" altLang="ja-JP" dirty="0" smtClean="0"/>
              <a:t>Scaling of High-Energy </a:t>
            </a:r>
            <a:r>
              <a:rPr kumimoji="1" lang="en-US" altLang="ja-JP" dirty="0" err="1" smtClean="0"/>
              <a:t>e+e</a:t>
            </a:r>
            <a:r>
              <a:rPr kumimoji="1" lang="en-US" altLang="ja-JP" dirty="0" smtClean="0"/>
              <a:t>- </a:t>
            </a:r>
            <a:br>
              <a:rPr kumimoji="1" lang="en-US" altLang="ja-JP" dirty="0" smtClean="0"/>
            </a:br>
            <a:r>
              <a:rPr kumimoji="1" lang="en-US" altLang="ja-JP" dirty="0" smtClean="0"/>
              <a:t>Ring Colliders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K. Yokoya</a:t>
            </a:r>
          </a:p>
          <a:p>
            <a:r>
              <a:rPr lang="en-US" altLang="ja-JP" dirty="0" smtClean="0"/>
              <a:t>2012.3.15 Accelerator Seminar, KEK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2012/3/15 Accelerator Seminar Yokoya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Beamstrahlung</a:t>
            </a:r>
            <a:r>
              <a:rPr kumimoji="1" lang="en-US" altLang="ja-JP" dirty="0" smtClean="0"/>
              <a:t> Limit </a:t>
            </a:r>
            <a:r>
              <a:rPr kumimoji="1" lang="ja-JP" altLang="en-US" dirty="0" err="1" smtClean="0"/>
              <a:t>での</a:t>
            </a:r>
            <a:r>
              <a:rPr kumimoji="1" lang="en-US" altLang="ja-JP" dirty="0" smtClean="0"/>
              <a:t> Luminosity</a:t>
            </a:r>
            <a:endParaRPr kumimoji="1" lang="ja-JP" altLang="en-US" dirty="0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357158" y="3786190"/>
            <a:ext cx="8229600" cy="264320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ja-JP" sz="3200" dirty="0" smtClean="0"/>
              <a:t>Once the </a:t>
            </a:r>
            <a:r>
              <a:rPr lang="en-US" altLang="ja-JP" sz="3200" dirty="0" err="1" smtClean="0"/>
              <a:t>beamstrahlung</a:t>
            </a:r>
            <a:r>
              <a:rPr lang="en-US" altLang="ja-JP" sz="3200" dirty="0" smtClean="0"/>
              <a:t> limit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is reached, the luminosity above this energy goes down as 1/E</a:t>
            </a:r>
            <a:r>
              <a:rPr lang="en-US" altLang="ja-JP" sz="3200" baseline="30000" dirty="0" smtClean="0"/>
              <a:t>4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（</a:t>
            </a:r>
            <a:r>
              <a:rPr lang="en-US" altLang="ja-JP" sz="3200" dirty="0" smtClean="0"/>
              <a:t>Or 1/E</a:t>
            </a:r>
            <a:r>
              <a:rPr lang="en-US" altLang="ja-JP" sz="3200" baseline="30000" dirty="0" smtClean="0"/>
              <a:t>4.5</a:t>
            </a:r>
            <a:r>
              <a:rPr lang="en-US" altLang="ja-JP" sz="3200" dirty="0" smtClean="0"/>
              <a:t> if geometric </a:t>
            </a:r>
            <a:r>
              <a:rPr lang="en-US" altLang="ja-JP" sz="3200" dirty="0" err="1" smtClean="0"/>
              <a:t>emittance</a:t>
            </a:r>
            <a:r>
              <a:rPr lang="en-US" altLang="ja-JP" sz="3200" dirty="0" smtClean="0"/>
              <a:t> is fixed)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3200" dirty="0" smtClean="0"/>
              <a:t>If the bunch charge is reduced to 1/n, </a:t>
            </a:r>
            <a:r>
              <a:rPr lang="en-US" altLang="ja-JP" sz="3200" dirty="0" err="1" smtClean="0">
                <a:latin typeface="Symbol" pitchFamily="18" charset="2"/>
              </a:rPr>
              <a:t>d</a:t>
            </a:r>
            <a:r>
              <a:rPr lang="en-US" altLang="ja-JP" sz="3200" baseline="-25000" dirty="0" err="1" smtClean="0"/>
              <a:t>BS</a:t>
            </a:r>
            <a:r>
              <a:rPr lang="en-US" altLang="ja-JP" sz="3200" dirty="0" smtClean="0"/>
              <a:t> reduces by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1/n</a:t>
            </a:r>
            <a:r>
              <a:rPr lang="en-US" altLang="ja-JP" sz="3200" baseline="30000" dirty="0" smtClean="0"/>
              <a:t>2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but  the luminosity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is also reduced by 1/n</a:t>
            </a:r>
            <a:r>
              <a:rPr lang="en-US" altLang="ja-JP" sz="3200" baseline="30000" dirty="0" smtClean="0"/>
              <a:t>2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. To restore the luminosity the number of bunches must be increased by n</a:t>
            </a:r>
            <a:r>
              <a:rPr lang="en-US" altLang="ja-JP" sz="3200" baseline="30000" dirty="0" smtClean="0"/>
              <a:t>2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times, hence the required power increases by n</a:t>
            </a:r>
            <a:r>
              <a:rPr lang="en-US" altLang="ja-JP" sz="3200" baseline="30000" dirty="0" smtClean="0"/>
              <a:t>2</a:t>
            </a:r>
            <a:r>
              <a:rPr lang="en-US" altLang="ja-JP" sz="3200" dirty="0" smtClean="0"/>
              <a:t> x 1/n = n .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2012/3/15 Accelerator Seminar Yokoya</a:t>
            </a:r>
            <a:endParaRPr kumimoji="1" lang="ja-JP" altLang="en-US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pic>
        <p:nvPicPr>
          <p:cNvPr id="10" name="図 9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495426" y="1225874"/>
            <a:ext cx="7599449" cy="228134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Increase of dynamic aperture by a significant factor is unrealistic</a:t>
            </a:r>
          </a:p>
          <a:p>
            <a:r>
              <a:rPr kumimoji="1" lang="en-US" altLang="ja-JP" dirty="0" smtClean="0"/>
              <a:t>For given luminosity and power consumption the only cures are</a:t>
            </a:r>
          </a:p>
          <a:p>
            <a:pPr lvl="1"/>
            <a:r>
              <a:rPr kumimoji="1" lang="en-US" altLang="ja-JP" dirty="0" smtClean="0"/>
              <a:t>Huge ring (like 233km of VLCC)</a:t>
            </a:r>
          </a:p>
          <a:p>
            <a:pPr lvl="1"/>
            <a:r>
              <a:rPr lang="en-US" altLang="ja-JP" dirty="0" smtClean="0"/>
              <a:t>Extremely small vertical </a:t>
            </a:r>
            <a:r>
              <a:rPr lang="en-US" altLang="ja-JP" dirty="0" err="1" smtClean="0"/>
              <a:t>emittance</a:t>
            </a:r>
            <a:r>
              <a:rPr lang="en-US" altLang="ja-JP" dirty="0" smtClean="0"/>
              <a:t> (like &lt;1pm of CW250 and Summers)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2012/3/15 Accelerator Seminar Yokoya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Energy Spread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71472" y="1000108"/>
            <a:ext cx="8229600" cy="5357850"/>
          </a:xfrm>
        </p:spPr>
        <p:txBody>
          <a:bodyPr>
            <a:normAutofit fontScale="62500" lnSpcReduction="20000"/>
          </a:bodyPr>
          <a:lstStyle/>
          <a:p>
            <a:r>
              <a:rPr kumimoji="1" lang="en-US" altLang="ja-JP" dirty="0" smtClean="0"/>
              <a:t>What really matters in ring colliders is not the average energy loss </a:t>
            </a:r>
            <a:r>
              <a:rPr kumimoji="1" lang="en-US" altLang="ja-JP" dirty="0" err="1" smtClean="0">
                <a:latin typeface="Symbol" pitchFamily="18" charset="2"/>
              </a:rPr>
              <a:t>d</a:t>
            </a:r>
            <a:r>
              <a:rPr kumimoji="1" lang="en-US" altLang="ja-JP" baseline="-25000" dirty="0" err="1" smtClean="0"/>
              <a:t>BS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but the</a:t>
            </a:r>
            <a:r>
              <a:rPr lang="ja-JP" altLang="en-US" dirty="0" smtClean="0"/>
              <a:t> </a:t>
            </a:r>
            <a:r>
              <a:rPr kumimoji="1" lang="en-US" altLang="ja-JP" dirty="0" smtClean="0"/>
              <a:t>energy </a:t>
            </a:r>
            <a:r>
              <a:rPr kumimoji="1" lang="en-US" altLang="ja-JP" dirty="0" smtClean="0"/>
              <a:t>spread </a:t>
            </a:r>
            <a:r>
              <a:rPr lang="en-US" altLang="ja-JP" dirty="0" err="1" smtClean="0">
                <a:latin typeface="Symbol" pitchFamily="18" charset="2"/>
              </a:rPr>
              <a:t>s</a:t>
            </a:r>
            <a:r>
              <a:rPr lang="en-US" altLang="ja-JP" baseline="-25000" dirty="0" err="1" smtClean="0"/>
              <a:t>BS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The former is anyway compensated by the RF system</a:t>
            </a:r>
          </a:p>
          <a:p>
            <a:r>
              <a:rPr kumimoji="1" lang="en-US" altLang="ja-JP" dirty="0" smtClean="0"/>
              <a:t>The energy spread due to the </a:t>
            </a:r>
            <a:r>
              <a:rPr kumimoji="1" lang="en-US" altLang="ja-JP" dirty="0" err="1" smtClean="0"/>
              <a:t>beamstrahlung</a:t>
            </a:r>
            <a:r>
              <a:rPr kumimoji="1" lang="en-US" altLang="ja-JP" dirty="0" smtClean="0"/>
              <a:t> is discussed in K. Yokoya, NIM A251 (1986) 1-16 for round Gaussian beam and elliptic cylinder beam. </a:t>
            </a:r>
          </a:p>
          <a:p>
            <a:pPr lvl="1"/>
            <a:r>
              <a:rPr lang="en-US" altLang="ja-JP" dirty="0" smtClean="0"/>
              <a:t>There are two mechanisms of energy spread</a:t>
            </a:r>
          </a:p>
          <a:p>
            <a:pPr lvl="2"/>
            <a:r>
              <a:rPr lang="en-US" altLang="ja-JP" dirty="0" smtClean="0"/>
              <a:t>Orbit in the on-coming bunch is different from particle to particle</a:t>
            </a:r>
          </a:p>
          <a:p>
            <a:pPr lvl="2"/>
            <a:r>
              <a:rPr lang="en-US" altLang="ja-JP" dirty="0" smtClean="0"/>
              <a:t>Stochastic spread even along the same orbit</a:t>
            </a:r>
          </a:p>
          <a:p>
            <a:pPr lvl="1"/>
            <a:r>
              <a:rPr lang="en-US" altLang="ja-JP" dirty="0" smtClean="0"/>
              <a:t>It was shown the latter is dominant unless </a:t>
            </a:r>
            <a:r>
              <a:rPr lang="en-US" altLang="ja-JP" dirty="0" err="1" smtClean="0"/>
              <a:t>n</a:t>
            </a:r>
            <a:r>
              <a:rPr lang="en-US" altLang="ja-JP" baseline="-25000" dirty="0" err="1" smtClean="0">
                <a:latin typeface="Symbol" pitchFamily="18" charset="2"/>
              </a:rPr>
              <a:t>g</a:t>
            </a:r>
            <a:r>
              <a:rPr lang="en-US" altLang="ja-JP" dirty="0" smtClean="0"/>
              <a:t> (number of photons) is very large, e.g., for round Gaussian beams</a:t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>
                <a:sym typeface="Wingdings" pitchFamily="2" charset="2"/>
              </a:rPr>
              <a:t> almost no correlation between successive collisions</a:t>
            </a:r>
            <a:endParaRPr lang="en-US" altLang="ja-JP" dirty="0" smtClean="0"/>
          </a:p>
          <a:p>
            <a:pPr lvl="0"/>
            <a:r>
              <a:rPr lang="en-US" altLang="ja-JP" dirty="0" smtClean="0"/>
              <a:t>If the typical photon energy is </a:t>
            </a:r>
            <a:r>
              <a:rPr lang="en-US" altLang="ja-JP" dirty="0" smtClean="0">
                <a:latin typeface="Symbol" pitchFamily="18" charset="2"/>
              </a:rPr>
              <a:t>w</a:t>
            </a:r>
            <a:r>
              <a:rPr lang="en-US" altLang="ja-JP" dirty="0" smtClean="0"/>
              <a:t> , then the average energy loss is</a:t>
            </a:r>
          </a:p>
          <a:p>
            <a:pPr lvl="1">
              <a:defRPr/>
            </a:pPr>
            <a:r>
              <a:rPr lang="en-US" altLang="ja-JP" dirty="0" err="1" smtClean="0">
                <a:latin typeface="Symbol" pitchFamily="18" charset="2"/>
              </a:rPr>
              <a:t>d</a:t>
            </a:r>
            <a:r>
              <a:rPr lang="en-US" altLang="ja-JP" baseline="-25000" dirty="0" err="1" smtClean="0"/>
              <a:t>BS</a:t>
            </a:r>
            <a:r>
              <a:rPr lang="en-US" altLang="ja-JP" dirty="0" smtClean="0"/>
              <a:t> </a:t>
            </a:r>
            <a:r>
              <a:rPr lang="en-US" altLang="ja-JP" dirty="0" smtClean="0">
                <a:latin typeface="Symbol" pitchFamily="18" charset="2"/>
              </a:rPr>
              <a:t>~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n</a:t>
            </a:r>
            <a:r>
              <a:rPr lang="en-US" altLang="ja-JP" baseline="-25000" dirty="0" err="1" smtClean="0">
                <a:latin typeface="Symbol" pitchFamily="18" charset="2"/>
              </a:rPr>
              <a:t>g</a:t>
            </a:r>
            <a:r>
              <a:rPr lang="en-US" altLang="ja-JP" dirty="0" smtClean="0">
                <a:latin typeface="Symbol" pitchFamily="18" charset="2"/>
              </a:rPr>
              <a:t> w</a:t>
            </a:r>
          </a:p>
          <a:p>
            <a:pPr lvl="0">
              <a:defRPr/>
            </a:pPr>
            <a:r>
              <a:rPr lang="en-US" altLang="ja-JP" dirty="0" smtClean="0"/>
              <a:t>and the spread due to the stochastic process is </a:t>
            </a:r>
            <a:endParaRPr lang="en-US" altLang="ja-JP" dirty="0" smtClean="0">
              <a:latin typeface="Symbol" pitchFamily="18" charset="2"/>
            </a:endParaRPr>
          </a:p>
          <a:p>
            <a:pPr lvl="1">
              <a:defRPr/>
            </a:pPr>
            <a:r>
              <a:rPr lang="en-US" altLang="ja-JP" dirty="0" smtClean="0">
                <a:latin typeface="Symbol" pitchFamily="18" charset="2"/>
              </a:rPr>
              <a:t> </a:t>
            </a:r>
            <a:r>
              <a:rPr lang="en-US" altLang="ja-JP" dirty="0" err="1" smtClean="0">
                <a:latin typeface="Symbol" pitchFamily="18" charset="2"/>
              </a:rPr>
              <a:t>s</a:t>
            </a:r>
            <a:r>
              <a:rPr lang="en-US" altLang="ja-JP" baseline="-25000" dirty="0" err="1" smtClean="0"/>
              <a:t>BS</a:t>
            </a:r>
            <a:r>
              <a:rPr lang="en-US" altLang="ja-JP" dirty="0" smtClean="0"/>
              <a:t> </a:t>
            </a:r>
            <a:r>
              <a:rPr lang="en-US" altLang="ja-JP" dirty="0" smtClean="0">
                <a:latin typeface="Symbol" pitchFamily="18" charset="2"/>
              </a:rPr>
              <a:t>~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n</a:t>
            </a:r>
            <a:r>
              <a:rPr lang="en-US" altLang="ja-JP" baseline="-25000" dirty="0" err="1" smtClean="0">
                <a:latin typeface="Symbol" pitchFamily="18" charset="2"/>
              </a:rPr>
              <a:t>g</a:t>
            </a:r>
            <a:r>
              <a:rPr lang="en-US" altLang="ja-JP" dirty="0" smtClean="0">
                <a:latin typeface="Symbol" pitchFamily="18" charset="2"/>
              </a:rPr>
              <a:t>)</a:t>
            </a:r>
            <a:r>
              <a:rPr lang="en-US" altLang="ja-JP" baseline="30000" dirty="0" smtClean="0">
                <a:latin typeface="Symbol" pitchFamily="18" charset="2"/>
              </a:rPr>
              <a:t>1/2</a:t>
            </a:r>
            <a:r>
              <a:rPr lang="en-US" altLang="ja-JP" dirty="0" smtClean="0">
                <a:latin typeface="Symbol" pitchFamily="18" charset="2"/>
              </a:rPr>
              <a:t> w</a:t>
            </a:r>
          </a:p>
          <a:p>
            <a:pPr>
              <a:defRPr/>
            </a:pPr>
            <a:r>
              <a:rPr lang="en-US" altLang="ja-JP" dirty="0" smtClean="0"/>
              <a:t>Hence , </a:t>
            </a:r>
          </a:p>
          <a:p>
            <a:pPr lvl="1">
              <a:defRPr/>
            </a:pPr>
            <a:r>
              <a:rPr lang="en-US" altLang="ja-JP" dirty="0" err="1" smtClean="0">
                <a:latin typeface="Symbol" pitchFamily="18" charset="2"/>
              </a:rPr>
              <a:t>s</a:t>
            </a:r>
            <a:r>
              <a:rPr lang="en-US" altLang="ja-JP" baseline="-25000" dirty="0" err="1" smtClean="0"/>
              <a:t>BS</a:t>
            </a:r>
            <a:r>
              <a:rPr lang="en-US" altLang="ja-JP" dirty="0" smtClean="0"/>
              <a:t> </a:t>
            </a:r>
            <a:r>
              <a:rPr lang="en-US" altLang="ja-JP" dirty="0" smtClean="0">
                <a:latin typeface="Symbol" pitchFamily="18" charset="2"/>
              </a:rPr>
              <a:t>~</a:t>
            </a:r>
            <a:r>
              <a:rPr lang="en-US" altLang="ja-JP" dirty="0" smtClean="0"/>
              <a:t> </a:t>
            </a:r>
            <a:r>
              <a:rPr lang="en-US" altLang="ja-JP" dirty="0" err="1" smtClean="0">
                <a:latin typeface="Symbol" pitchFamily="18" charset="2"/>
              </a:rPr>
              <a:t>d</a:t>
            </a:r>
            <a:r>
              <a:rPr lang="en-US" altLang="ja-JP" baseline="-25000" dirty="0" err="1" smtClean="0"/>
              <a:t>BS</a:t>
            </a:r>
            <a:r>
              <a:rPr lang="en-US" altLang="ja-JP" dirty="0" smtClean="0"/>
              <a:t> / (</a:t>
            </a:r>
            <a:r>
              <a:rPr lang="en-US" altLang="ja-JP" dirty="0" err="1" smtClean="0"/>
              <a:t>n</a:t>
            </a:r>
            <a:r>
              <a:rPr lang="en-US" altLang="ja-JP" baseline="-25000" dirty="0" err="1" smtClean="0">
                <a:latin typeface="Symbol" pitchFamily="18" charset="2"/>
              </a:rPr>
              <a:t>g</a:t>
            </a:r>
            <a:r>
              <a:rPr lang="en-US" altLang="ja-JP" dirty="0" smtClean="0">
                <a:latin typeface="Symbol" pitchFamily="18" charset="2"/>
              </a:rPr>
              <a:t>)</a:t>
            </a:r>
            <a:r>
              <a:rPr lang="en-US" altLang="ja-JP" baseline="30000" dirty="0" smtClean="0">
                <a:latin typeface="Symbol" pitchFamily="18" charset="2"/>
              </a:rPr>
              <a:t>1/2</a:t>
            </a:r>
            <a:endParaRPr lang="en-US" altLang="ja-JP" dirty="0" smtClean="0">
              <a:latin typeface="Symbol" pitchFamily="18" charset="2"/>
            </a:endParaRPr>
          </a:p>
          <a:p>
            <a:pPr lvl="0"/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2012/3/15 Accelerator Seminar Yokoya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pic>
        <p:nvPicPr>
          <p:cNvPr id="8" name="図 7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2162020" y="3547038"/>
            <a:ext cx="3615352" cy="67281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Energy Spread</a:t>
            </a:r>
            <a:r>
              <a:rPr lang="ja-JP" altLang="en-US" dirty="0" smtClean="0"/>
              <a:t> </a:t>
            </a:r>
            <a:r>
              <a:rPr lang="en-US" altLang="ja-JP" sz="3600" dirty="0" smtClean="0"/>
              <a:t>(continued)</a:t>
            </a:r>
            <a:endParaRPr kumimoji="1" lang="ja-JP" altLang="en-US" sz="3600" dirty="0"/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>
          <a:xfrm>
            <a:off x="500034" y="1285860"/>
            <a:ext cx="3429024" cy="385765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3200" dirty="0" smtClean="0"/>
              <a:t>According to the simulations for the above parameter sets (and others),</a:t>
            </a:r>
            <a:br>
              <a:rPr lang="en-US" altLang="ja-JP" sz="3200" dirty="0" smtClean="0"/>
            </a:br>
            <a:r>
              <a:rPr lang="en-US" altLang="ja-JP" sz="3200" dirty="0" smtClean="0">
                <a:latin typeface="Symbol" pitchFamily="18" charset="2"/>
              </a:rPr>
              <a:t> </a:t>
            </a:r>
            <a:r>
              <a:rPr lang="en-US" altLang="ja-JP" sz="3200" dirty="0" err="1" smtClean="0">
                <a:latin typeface="Symbol" pitchFamily="18" charset="2"/>
              </a:rPr>
              <a:t>s</a:t>
            </a:r>
            <a:r>
              <a:rPr lang="en-US" altLang="ja-JP" sz="3200" baseline="-25000" dirty="0" err="1" smtClean="0"/>
              <a:t>BS</a:t>
            </a:r>
            <a:r>
              <a:rPr lang="en-US" altLang="ja-JP" sz="3200" dirty="0" smtClean="0"/>
              <a:t> </a:t>
            </a:r>
            <a:r>
              <a:rPr lang="en-US" altLang="ja-JP" sz="3200" dirty="0" smtClean="0">
                <a:latin typeface="Symbol" pitchFamily="18" charset="2"/>
              </a:rPr>
              <a:t>~</a:t>
            </a:r>
            <a:r>
              <a:rPr lang="en-US" altLang="ja-JP" sz="3200" dirty="0" smtClean="0"/>
              <a:t> 2.4</a:t>
            </a:r>
            <a:r>
              <a:rPr lang="en-US" altLang="ja-JP" sz="3200" dirty="0" smtClean="0">
                <a:latin typeface="Symbol" pitchFamily="18" charset="2"/>
              </a:rPr>
              <a:t> </a:t>
            </a:r>
            <a:r>
              <a:rPr lang="en-US" altLang="ja-JP" sz="3200" dirty="0" err="1" smtClean="0">
                <a:latin typeface="Symbol" pitchFamily="18" charset="2"/>
              </a:rPr>
              <a:t>d</a:t>
            </a:r>
            <a:r>
              <a:rPr lang="en-US" altLang="ja-JP" sz="3200" baseline="-25000" dirty="0" err="1" smtClean="0"/>
              <a:t>BS</a:t>
            </a:r>
            <a:r>
              <a:rPr lang="en-US" altLang="ja-JP" sz="3200" dirty="0" smtClean="0"/>
              <a:t> / (</a:t>
            </a:r>
            <a:r>
              <a:rPr lang="en-US" altLang="ja-JP" sz="3200" dirty="0" err="1" smtClean="0"/>
              <a:t>n</a:t>
            </a:r>
            <a:r>
              <a:rPr lang="en-US" altLang="ja-JP" sz="3200" baseline="-25000" dirty="0" err="1" smtClean="0">
                <a:latin typeface="Symbol" pitchFamily="18" charset="2"/>
              </a:rPr>
              <a:t>g</a:t>
            </a:r>
            <a:r>
              <a:rPr lang="en-US" altLang="ja-JP" sz="3200" dirty="0" smtClean="0">
                <a:latin typeface="Symbol" pitchFamily="18" charset="2"/>
              </a:rPr>
              <a:t>)</a:t>
            </a:r>
            <a:r>
              <a:rPr lang="en-US" altLang="ja-JP" sz="3200" baseline="30000" dirty="0" smtClean="0">
                <a:latin typeface="Symbol" pitchFamily="18" charset="2"/>
              </a:rPr>
              <a:t>1/2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3200" dirty="0" smtClean="0"/>
              <a:t>For not totally unrealistic parameter sets, </a:t>
            </a:r>
            <a:r>
              <a:rPr lang="en-US" altLang="ja-JP" sz="3200" dirty="0" err="1" smtClean="0"/>
              <a:t>n</a:t>
            </a:r>
            <a:r>
              <a:rPr lang="en-US" altLang="ja-JP" sz="3200" baseline="-25000" dirty="0" err="1" smtClean="0">
                <a:latin typeface="Symbol" pitchFamily="18" charset="2"/>
              </a:rPr>
              <a:t>g</a:t>
            </a:r>
            <a:r>
              <a:rPr lang="en-US" altLang="ja-JP" sz="3200" dirty="0" smtClean="0"/>
              <a:t> is about 1 or less.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3200" dirty="0" smtClean="0"/>
              <a:t>Hence </a:t>
            </a:r>
            <a:r>
              <a:rPr lang="en-US" altLang="ja-JP" sz="3200" dirty="0" err="1" smtClean="0">
                <a:latin typeface="Symbol" pitchFamily="18" charset="2"/>
              </a:rPr>
              <a:t>s</a:t>
            </a:r>
            <a:r>
              <a:rPr lang="en-US" altLang="ja-JP" sz="3200" baseline="-25000" dirty="0" err="1" smtClean="0"/>
              <a:t>BS</a:t>
            </a:r>
            <a:r>
              <a:rPr lang="en-US" altLang="ja-JP" sz="3200" dirty="0" smtClean="0"/>
              <a:t> is significantly larger than </a:t>
            </a:r>
            <a:r>
              <a:rPr lang="en-US" altLang="ja-JP" sz="3200" dirty="0" err="1" smtClean="0">
                <a:latin typeface="Symbol" pitchFamily="18" charset="2"/>
              </a:rPr>
              <a:t>d</a:t>
            </a:r>
            <a:r>
              <a:rPr lang="en-US" altLang="ja-JP" sz="3200" baseline="-25000" dirty="0" err="1" smtClean="0"/>
              <a:t>BS</a:t>
            </a:r>
            <a:r>
              <a:rPr lang="en-US" altLang="ja-JP" sz="3200" dirty="0" smtClean="0"/>
              <a:t>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3200" dirty="0" smtClean="0"/>
              <a:t>The equilibrium energy spread is the square sum of synchrotron radiation and </a:t>
            </a:r>
            <a:r>
              <a:rPr lang="en-US" altLang="ja-JP" sz="3200" dirty="0" err="1" smtClean="0"/>
              <a:t>beamstrahlung</a:t>
            </a:r>
            <a:r>
              <a:rPr lang="en-US" altLang="ja-JP" sz="3200" dirty="0" smtClean="0"/>
              <a:t>. The latter is approximately</a:t>
            </a:r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2012/3/15 Accelerator Seminar Yokoya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pic>
        <p:nvPicPr>
          <p:cNvPr id="5" name="Picture 1" descr="C:\TeXDoc\TeX2012\意見交換会\CAIN\SigE.ep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9927" y="1285860"/>
            <a:ext cx="5324073" cy="4500594"/>
          </a:xfrm>
          <a:prstGeom prst="rect">
            <a:avLst/>
          </a:prstGeom>
          <a:noFill/>
        </p:spPr>
      </p:pic>
      <p:pic>
        <p:nvPicPr>
          <p:cNvPr id="10" name="図 9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1267372" y="5140738"/>
            <a:ext cx="1916559" cy="91994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kumimoji="1" lang="en-US" altLang="ja-JP" dirty="0" smtClean="0"/>
              <a:t>Luminosity Scaling with Given </a:t>
            </a:r>
            <a:r>
              <a:rPr kumimoji="1" lang="en-US" altLang="ja-JP" dirty="0" smtClean="0">
                <a:latin typeface="Symbol" pitchFamily="18" charset="2"/>
              </a:rPr>
              <a:t>s</a:t>
            </a:r>
            <a:r>
              <a:rPr kumimoji="1" lang="en-US" altLang="ja-JP" baseline="-25000" dirty="0" smtClean="0">
                <a:latin typeface="Symbol" pitchFamily="18" charset="2"/>
              </a:rPr>
              <a:t>e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pic>
        <p:nvPicPr>
          <p:cNvPr id="9" name="コンテンツ プレースホルダ 8" descr="txp_fig.bmp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1285852" y="1928802"/>
            <a:ext cx="7219952" cy="1571181"/>
          </a:xfrm>
        </p:spPr>
      </p:pic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2012/3/15 Accelerator Seminar Yokoya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Conclusions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The luminosity scaling of ring colliders at </a:t>
            </a:r>
            <a:r>
              <a:rPr lang="en-US" altLang="ja-JP" dirty="0" err="1" smtClean="0"/>
              <a:t>beamstahlung</a:t>
            </a:r>
            <a:r>
              <a:rPr lang="en-US" altLang="ja-JP" dirty="0" smtClean="0"/>
              <a:t> limit is established.</a:t>
            </a:r>
            <a:endParaRPr lang="ja-JP" altLang="en-US" dirty="0" smtClean="0"/>
          </a:p>
          <a:p>
            <a:r>
              <a:rPr lang="en-US" altLang="ja-JP" dirty="0" smtClean="0"/>
              <a:t>The ring colliders (in particular for </a:t>
            </a:r>
            <a:r>
              <a:rPr lang="en-US" altLang="ja-JP" dirty="0" err="1" smtClean="0"/>
              <a:t>Ecm</a:t>
            </a:r>
            <a:r>
              <a:rPr lang="en-US" altLang="ja-JP" dirty="0" smtClean="0"/>
              <a:t>=400 and 500GeV) are scientifically impossible because of the energy spread due to the </a:t>
            </a:r>
            <a:r>
              <a:rPr lang="en-US" altLang="ja-JP" dirty="0" err="1" smtClean="0"/>
              <a:t>beamstrahlung</a:t>
            </a:r>
            <a:r>
              <a:rPr lang="en-US" altLang="ja-JP" dirty="0" smtClean="0"/>
              <a:t>, under the constraints that the luminosity and power consumption are comparable to those of ILC. </a:t>
            </a:r>
            <a:br>
              <a:rPr lang="en-US" altLang="ja-JP" dirty="0" smtClean="0"/>
            </a:br>
            <a:r>
              <a:rPr lang="en-US" altLang="ja-JP" dirty="0" smtClean="0"/>
              <a:t>The only way to solve is</a:t>
            </a:r>
          </a:p>
          <a:p>
            <a:pPr lvl="1"/>
            <a:r>
              <a:rPr lang="en-US" altLang="ja-JP" dirty="0" smtClean="0"/>
              <a:t>Huge ring</a:t>
            </a:r>
          </a:p>
          <a:p>
            <a:pPr lvl="1"/>
            <a:r>
              <a:rPr lang="en-US" altLang="ja-JP" dirty="0" smtClean="0"/>
              <a:t>Extremely small vertical </a:t>
            </a:r>
            <a:r>
              <a:rPr lang="en-US" altLang="ja-JP" dirty="0" err="1" smtClean="0"/>
              <a:t>emittance</a:t>
            </a:r>
            <a:endParaRPr lang="en-US" altLang="ja-JP" dirty="0" smtClean="0"/>
          </a:p>
          <a:p>
            <a:r>
              <a:rPr kumimoji="1" lang="en-US" altLang="ja-JP" dirty="0" smtClean="0"/>
              <a:t>The machine for </a:t>
            </a:r>
            <a:r>
              <a:rPr kumimoji="1" lang="en-US" altLang="ja-JP" dirty="0" err="1" smtClean="0"/>
              <a:t>Ecm</a:t>
            </a:r>
            <a:r>
              <a:rPr kumimoji="1" lang="en-US" altLang="ja-JP" dirty="0" smtClean="0"/>
              <a:t>=240GeV is at the border of feasibility. It is not a trivial machine. It requires serious studies of lattice design with very large momentum aperture or very small vertical </a:t>
            </a:r>
            <a:r>
              <a:rPr kumimoji="1" lang="en-US" altLang="ja-JP" dirty="0" err="1" smtClean="0"/>
              <a:t>emittance</a:t>
            </a:r>
            <a:r>
              <a:rPr kumimoji="1" lang="en-US" altLang="ja-JP" dirty="0" smtClean="0"/>
              <a:t>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2012/3/15 Accelerator Seminar Yokoya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Proposed Ring Colliders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214974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Recently several authors suggested possibilities of </a:t>
            </a:r>
            <a:r>
              <a:rPr kumimoji="1" lang="en-US" altLang="ja-JP" dirty="0" err="1" smtClean="0"/>
              <a:t>e+e</a:t>
            </a:r>
            <a:r>
              <a:rPr kumimoji="1" lang="en-US" altLang="ja-JP" dirty="0" smtClean="0"/>
              <a:t>- ring colliders </a:t>
            </a:r>
            <a:r>
              <a:rPr lang="en-US" altLang="ja-JP" dirty="0" smtClean="0"/>
              <a:t>for </a:t>
            </a:r>
            <a:r>
              <a:rPr lang="en-US" altLang="ja-JP" dirty="0" err="1" smtClean="0"/>
              <a:t>Ecm</a:t>
            </a:r>
            <a:r>
              <a:rPr lang="en-US" altLang="ja-JP" dirty="0" smtClean="0"/>
              <a:t>&gt;200GeV.</a:t>
            </a:r>
          </a:p>
          <a:p>
            <a:pPr marL="971550" lvl="1" indent="-514350">
              <a:buFont typeface="+mj-lt"/>
              <a:buAutoNum type="alphaUcParenR"/>
            </a:pPr>
            <a:r>
              <a:rPr lang="de-DE" altLang="ja-JP" dirty="0" smtClean="0"/>
              <a:t> T.Sen, J.Norem, Phys.Rev.ST-AB 5(2002)031001</a:t>
            </a:r>
            <a:br>
              <a:rPr lang="de-DE" altLang="ja-JP" dirty="0" smtClean="0"/>
            </a:br>
            <a:r>
              <a:rPr lang="de-DE" altLang="ja-JP" dirty="0" smtClean="0"/>
              <a:t>C=233km tunnel for VLHC</a:t>
            </a:r>
          </a:p>
          <a:p>
            <a:pPr marL="971550" lvl="1" indent="-514350">
              <a:buFont typeface="+mj-lt"/>
              <a:buAutoNum type="alphaUcParenR"/>
            </a:pPr>
            <a:r>
              <a:rPr lang="en-US" altLang="ja-JP" dirty="0" err="1" smtClean="0"/>
              <a:t>A.Blondel</a:t>
            </a:r>
            <a:r>
              <a:rPr lang="en-US" altLang="ja-JP" dirty="0" smtClean="0"/>
              <a:t> and </a:t>
            </a:r>
            <a:r>
              <a:rPr lang="en-US" altLang="ja-JP" dirty="0" err="1" smtClean="0"/>
              <a:t>F.Zimmermann</a:t>
            </a:r>
            <a:r>
              <a:rPr lang="en-US" altLang="ja-JP" dirty="0" smtClean="0"/>
              <a:t>, CERN-OPEN-2011-047, Jan.2012 (Version 2.9).  arXiv:1112.2518</a:t>
            </a:r>
            <a:br>
              <a:rPr lang="en-US" altLang="ja-JP" dirty="0" smtClean="0"/>
            </a:br>
            <a:r>
              <a:rPr lang="en-US" altLang="ja-JP" dirty="0" smtClean="0"/>
              <a:t>LEP3, DLEP</a:t>
            </a:r>
          </a:p>
          <a:p>
            <a:pPr marL="971550" lvl="1" indent="-514350">
              <a:buFont typeface="+mj-lt"/>
              <a:buAutoNum type="alphaUcParenR"/>
            </a:pPr>
            <a:r>
              <a:rPr lang="en-US" altLang="ja-JP" dirty="0" err="1" smtClean="0"/>
              <a:t>K.Oide</a:t>
            </a:r>
            <a:r>
              <a:rPr lang="en-US" altLang="ja-JP" dirty="0" smtClean="0"/>
              <a:t>, "</a:t>
            </a:r>
            <a:r>
              <a:rPr lang="en-US" altLang="ja-JP" dirty="0" err="1" smtClean="0"/>
              <a:t>SuperTRISTAN</a:t>
            </a:r>
            <a:r>
              <a:rPr lang="en-US" altLang="ja-JP" dirty="0" smtClean="0"/>
              <a:t>: A possibility of ring collider for Higgs factory", KEK meeting on 13 Feb 2012.</a:t>
            </a:r>
            <a:br>
              <a:rPr lang="en-US" altLang="ja-JP" dirty="0" smtClean="0"/>
            </a:br>
            <a:r>
              <a:rPr lang="en-US" altLang="ja-JP" dirty="0" err="1" smtClean="0"/>
              <a:t>SuperTRISTAN</a:t>
            </a:r>
            <a:endParaRPr lang="en-US" altLang="ja-JP" dirty="0" smtClean="0"/>
          </a:p>
          <a:p>
            <a:pPr marL="971550" lvl="1" indent="-514350">
              <a:buFont typeface="+mj-lt"/>
              <a:buAutoNum type="alphaUcParenR"/>
            </a:pPr>
            <a:r>
              <a:rPr lang="en-US" altLang="ja-JP" dirty="0" err="1" smtClean="0"/>
              <a:t>G.Lyons</a:t>
            </a:r>
            <a:r>
              <a:rPr lang="en-US" altLang="ja-JP" dirty="0" smtClean="0"/>
              <a:t>, arXiv:1112.1105 [</a:t>
            </a:r>
            <a:r>
              <a:rPr lang="en-US" altLang="ja-JP" dirty="0" err="1" smtClean="0"/>
              <a:t>physics.acc</a:t>
            </a:r>
            <a:r>
              <a:rPr lang="en-US" altLang="ja-JP" dirty="0" smtClean="0"/>
              <a:t>-ph], Feb.2012.</a:t>
            </a:r>
            <a:br>
              <a:rPr lang="en-US" altLang="ja-JP" dirty="0" smtClean="0"/>
            </a:br>
            <a:r>
              <a:rPr lang="en-US" altLang="ja-JP" dirty="0" smtClean="0"/>
              <a:t>PhD thesis. </a:t>
            </a:r>
            <a:r>
              <a:rPr lang="en-US" altLang="ja-JP" dirty="0" err="1" smtClean="0"/>
              <a:t>Nanobeam</a:t>
            </a:r>
            <a:r>
              <a:rPr lang="en-US" altLang="ja-JP" dirty="0" smtClean="0"/>
              <a:t> version of A)</a:t>
            </a:r>
          </a:p>
          <a:p>
            <a:pPr marL="971550" lvl="1" indent="-514350">
              <a:buFont typeface="+mj-lt"/>
              <a:buAutoNum type="alphaUcParenR"/>
            </a:pPr>
            <a:r>
              <a:rPr lang="en-US" altLang="ja-JP" dirty="0" err="1" smtClean="0"/>
              <a:t>D.Summers</a:t>
            </a:r>
            <a:r>
              <a:rPr lang="en-US" altLang="ja-JP" dirty="0" smtClean="0"/>
              <a:t>,</a:t>
            </a:r>
            <a:r>
              <a:rPr lang="ja-JP" altLang="en-US" dirty="0" smtClean="0"/>
              <a:t>　</a:t>
            </a:r>
            <a:r>
              <a:rPr lang="en-US" altLang="ja-JP" dirty="0" smtClean="0"/>
              <a:t>et.al. “Rapid Recycling Magnets - Tests &amp; Simulations”, </a:t>
            </a:r>
            <a:r>
              <a:rPr lang="en-US" altLang="ja-JP" dirty="0" err="1" smtClean="0"/>
              <a:t>Muon</a:t>
            </a:r>
            <a:r>
              <a:rPr lang="en-US" altLang="ja-JP" dirty="0" smtClean="0"/>
              <a:t> Accelerator Program 2012 Winter Meeting, 4-8 Mar.2012. SLAC.</a:t>
            </a:r>
            <a:r>
              <a:rPr lang="ja-JP" altLang="en-US" dirty="0" smtClean="0"/>
              <a:t>　</a:t>
            </a:r>
            <a:r>
              <a:rPr lang="en-US" altLang="ja-JP" dirty="0" smtClean="0"/>
              <a:t>Small ring version of D)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2012/3/15 Accelerator Seminar Yokoya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428596" y="71438"/>
            <a:ext cx="8229600" cy="57148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Reference Parameters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85786" y="785794"/>
          <a:ext cx="7500990" cy="5786478"/>
        </p:xfrm>
        <a:graphic>
          <a:graphicData uri="http://schemas.openxmlformats.org/presentationml/2006/ole">
            <p:oleObj spid="_x0000_s1027" name="ワークシート" r:id="rId3" imgW="5905500" imgH="4981651" progId="Excel.Sheet.12">
              <p:embed/>
            </p:oleObj>
          </a:graphicData>
        </a:graphic>
      </p:graphicFrame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2012/3/15 Accelerator Seminar Yokoya</a:t>
            </a:r>
            <a:endParaRPr kumimoji="1"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Common Features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For reducing synchrotron radiation</a:t>
            </a:r>
          </a:p>
          <a:p>
            <a:pPr lvl="1"/>
            <a:r>
              <a:rPr kumimoji="1" lang="en-US" altLang="ja-JP" dirty="0" smtClean="0"/>
              <a:t>Large circumference</a:t>
            </a:r>
          </a:p>
          <a:p>
            <a:pPr lvl="1"/>
            <a:r>
              <a:rPr lang="en-US" altLang="ja-JP" dirty="0" smtClean="0"/>
              <a:t>small number of bunches compared with B</a:t>
            </a:r>
            <a:r>
              <a:rPr lang="ja-JP" altLang="en-US" dirty="0" smtClean="0"/>
              <a:t> </a:t>
            </a:r>
            <a:r>
              <a:rPr lang="en-US" altLang="ja-JP" dirty="0" smtClean="0"/>
              <a:t>Factories</a:t>
            </a:r>
            <a:endParaRPr kumimoji="1" lang="en-US" altLang="ja-JP" dirty="0" smtClean="0"/>
          </a:p>
          <a:p>
            <a:r>
              <a:rPr kumimoji="1" lang="en-US" altLang="ja-JP" dirty="0" smtClean="0"/>
              <a:t>Bunch collision frequency ranges 5kHz to ~150kHz compared with 13kHz in ILC</a:t>
            </a:r>
          </a:p>
          <a:p>
            <a:r>
              <a:rPr lang="en-US" altLang="ja-JP" dirty="0" smtClean="0"/>
              <a:t>Luminosity similar to ILC</a:t>
            </a:r>
          </a:p>
          <a:p>
            <a:r>
              <a:rPr kumimoji="1" lang="en-US" altLang="ja-JP" dirty="0" smtClean="0">
                <a:sym typeface="Wingdings" pitchFamily="2" charset="2"/>
              </a:rPr>
              <a:t> Luminosity b</a:t>
            </a:r>
            <a:r>
              <a:rPr lang="en-US" altLang="ja-JP" dirty="0" smtClean="0">
                <a:sym typeface="Wingdings" pitchFamily="2" charset="2"/>
              </a:rPr>
              <a:t>y one bunch collision comparable to ILC</a:t>
            </a:r>
          </a:p>
          <a:p>
            <a:r>
              <a:rPr kumimoji="1" lang="en-US" altLang="ja-JP" dirty="0" smtClean="0">
                <a:sym typeface="Wingdings" pitchFamily="2" charset="2"/>
              </a:rPr>
              <a:t> </a:t>
            </a:r>
            <a:r>
              <a:rPr kumimoji="1" lang="en-US" altLang="ja-JP" dirty="0" err="1" smtClean="0">
                <a:sym typeface="Wingdings" pitchFamily="2" charset="2"/>
              </a:rPr>
              <a:t>Beamstrahlung</a:t>
            </a:r>
            <a:r>
              <a:rPr kumimoji="1" lang="en-US" altLang="ja-JP" dirty="0" smtClean="0">
                <a:sym typeface="Wingdings" pitchFamily="2" charset="2"/>
              </a:rPr>
              <a:t> similar to ILC</a:t>
            </a:r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2012/3/15 Accelerator Seminar Yokoya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kumimoji="1" lang="en-US" altLang="ja-JP" sz="3200" dirty="0" err="1" smtClean="0"/>
              <a:t>Beamstrahlung</a:t>
            </a:r>
            <a:r>
              <a:rPr kumimoji="1" lang="en-US" altLang="ja-JP" sz="3200" dirty="0" smtClean="0"/>
              <a:t> for Proposed Parameter Sets</a:t>
            </a:r>
            <a:endParaRPr kumimoji="1" lang="ja-JP" altLang="en-US" sz="32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2012/3/15 Accelerator Seminar Yokoya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71472" y="928670"/>
          <a:ext cx="7572428" cy="5427059"/>
        </p:xfrm>
        <a:graphic>
          <a:graphicData uri="http://schemas.openxmlformats.org/presentationml/2006/ole">
            <p:oleObj spid="_x0000_s2051" name="ワークシート" r:id="rId3" imgW="5800649" imgH="4638751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Beamstrahlung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000109"/>
            <a:ext cx="8229600" cy="2500329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The average energy loss and the number of photons per electron for the </a:t>
            </a:r>
            <a:r>
              <a:rPr lang="en-US" altLang="ja-JP" dirty="0" smtClean="0">
                <a:solidFill>
                  <a:srgbClr val="FF0000"/>
                </a:solidFill>
              </a:rPr>
              <a:t>head-on</a:t>
            </a:r>
            <a:r>
              <a:rPr lang="en-US" altLang="ja-JP" dirty="0" smtClean="0"/>
              <a:t> collision with beam energy E=</a:t>
            </a:r>
            <a:r>
              <a:rPr lang="en-US" altLang="ja-JP" dirty="0" smtClean="0">
                <a:latin typeface="Symbol" pitchFamily="18" charset="2"/>
              </a:rPr>
              <a:t>g</a:t>
            </a:r>
            <a:r>
              <a:rPr lang="en-US" altLang="ja-JP" dirty="0" smtClean="0"/>
              <a:t>mc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, bunch charge </a:t>
            </a:r>
            <a:r>
              <a:rPr lang="en-US" altLang="ja-JP" dirty="0" err="1" smtClean="0"/>
              <a:t>eN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rms</a:t>
            </a:r>
            <a:r>
              <a:rPr lang="ja-JP" altLang="en-US" dirty="0" smtClean="0"/>
              <a:t> </a:t>
            </a:r>
            <a:r>
              <a:rPr lang="en-US" altLang="ja-JP" dirty="0" smtClean="0"/>
              <a:t>bunch length </a:t>
            </a:r>
            <a:r>
              <a:rPr lang="en-US" altLang="ja-JP" dirty="0" err="1" smtClean="0">
                <a:latin typeface="Symbol" pitchFamily="18" charset="2"/>
              </a:rPr>
              <a:t>s</a:t>
            </a:r>
            <a:r>
              <a:rPr lang="en-US" altLang="ja-JP" baseline="-25000" dirty="0" err="1" smtClean="0"/>
              <a:t>z</a:t>
            </a:r>
            <a:r>
              <a:rPr lang="en-US" altLang="ja-JP" dirty="0" smtClean="0"/>
              <a:t>, beam size </a:t>
            </a:r>
            <a:r>
              <a:rPr lang="en-US" altLang="ja-JP" dirty="0" err="1" smtClean="0">
                <a:latin typeface="Symbol" pitchFamily="18" charset="2"/>
              </a:rPr>
              <a:t>s</a:t>
            </a:r>
            <a:r>
              <a:rPr lang="en-US" altLang="ja-JP" baseline="-25000" dirty="0" err="1" smtClean="0"/>
              <a:t>x</a:t>
            </a:r>
            <a:r>
              <a:rPr lang="en-US" altLang="ja-JP" dirty="0" smtClean="0"/>
              <a:t>, </a:t>
            </a:r>
            <a:r>
              <a:rPr lang="en-US" altLang="ja-JP" dirty="0" err="1" smtClean="0">
                <a:latin typeface="Symbol" pitchFamily="18" charset="2"/>
              </a:rPr>
              <a:t>s</a:t>
            </a:r>
            <a:r>
              <a:rPr lang="en-US" altLang="ja-JP" baseline="-25000" dirty="0" err="1" smtClean="0"/>
              <a:t>y</a:t>
            </a:r>
            <a:r>
              <a:rPr lang="en-US" altLang="ja-JP" dirty="0" smtClean="0"/>
              <a:t>, are given by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2012/3/15 Accelerator Seminar Yokoya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>
          <a:xfrm>
            <a:off x="428596" y="5143513"/>
            <a:ext cx="8229600" cy="10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1" lang="en-US" altLang="ja-JP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flat beams, </a:t>
            </a:r>
            <a:r>
              <a:rPr kumimoji="1" lang="en-US" altLang="ja-JP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</a:rPr>
              <a:t>s</a:t>
            </a:r>
            <a:r>
              <a:rPr kumimoji="1" lang="en-US" altLang="ja-JP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1" lang="en-US" altLang="ja-JP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1" lang="en-US" altLang="ja-JP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</a:rPr>
              <a:t>s</a:t>
            </a:r>
            <a:r>
              <a:rPr kumimoji="1" lang="en-US" altLang="ja-JP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1" lang="en-US" altLang="ja-JP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altLang="ja-JP" sz="3200" dirty="0" smtClean="0">
                <a:sym typeface="Wingdings" pitchFamily="2" charset="2"/>
              </a:rPr>
              <a:t>~</a:t>
            </a:r>
            <a:r>
              <a:rPr kumimoji="1" lang="en-US" altLang="ja-JP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lang="en-US" altLang="ja-JP" sz="3200" dirty="0" err="1" smtClean="0">
                <a:latin typeface="Symbol" pitchFamily="18" charset="2"/>
              </a:rPr>
              <a:t>s</a:t>
            </a:r>
            <a:r>
              <a:rPr lang="en-US" altLang="ja-JP" sz="3200" baseline="-25000" dirty="0" err="1" smtClean="0"/>
              <a:t>x</a:t>
            </a:r>
            <a:r>
              <a:rPr kumimoji="1" lang="en-US" altLang="ja-JP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928662" y="3286124"/>
            <a:ext cx="7572428" cy="2083844"/>
            <a:chOff x="928662" y="3286124"/>
            <a:chExt cx="7572428" cy="2083844"/>
          </a:xfrm>
        </p:grpSpPr>
        <p:pic>
          <p:nvPicPr>
            <p:cNvPr id="9" name="図 8" descr="txp_fig.bmp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3" cstate="print">
              <a:lum/>
            </a:blip>
            <a:stretch>
              <a:fillRect/>
            </a:stretch>
          </p:blipFill>
          <p:spPr>
            <a:xfrm>
              <a:off x="928662" y="3286124"/>
              <a:ext cx="6862774" cy="1718508"/>
            </a:xfrm>
            <a:prstGeom prst="rect">
              <a:avLst/>
            </a:prstGeom>
          </p:spPr>
        </p:pic>
        <p:sp>
          <p:nvSpPr>
            <p:cNvPr id="10" name="曲折矢印 9"/>
            <p:cNvSpPr/>
            <p:nvPr/>
          </p:nvSpPr>
          <p:spPr>
            <a:xfrm rot="16200000">
              <a:off x="5195151" y="4520361"/>
              <a:ext cx="896839" cy="571504"/>
            </a:xfrm>
            <a:prstGeom prst="bentArrow">
              <a:avLst>
                <a:gd name="adj1" fmla="val 7264"/>
                <a:gd name="adj2" fmla="val 12907"/>
                <a:gd name="adj3" fmla="val 25000"/>
                <a:gd name="adj4" fmla="val 1311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上矢印 11"/>
            <p:cNvSpPr/>
            <p:nvPr/>
          </p:nvSpPr>
          <p:spPr>
            <a:xfrm>
              <a:off x="7572396" y="4071942"/>
              <a:ext cx="142876" cy="71438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6000760" y="5000636"/>
              <a:ext cx="1071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BB Field</a:t>
              </a:r>
              <a:endParaRPr kumimoji="1" lang="ja-JP" altLang="en-US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7286644" y="4714884"/>
              <a:ext cx="12144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/>
                <a:t>integration </a:t>
              </a:r>
            </a:p>
            <a:p>
              <a:r>
                <a:rPr kumimoji="1" lang="en-US" altLang="ja-JP" dirty="0" smtClean="0"/>
                <a:t>length</a:t>
              </a:r>
              <a:endParaRPr kumimoji="1" lang="ja-JP" altLang="en-US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Interaction Length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71472" y="1071547"/>
            <a:ext cx="8229600" cy="1643073"/>
          </a:xfrm>
        </p:spPr>
        <p:txBody>
          <a:bodyPr>
            <a:normAutofit fontScale="70000" lnSpcReduction="20000"/>
          </a:bodyPr>
          <a:lstStyle/>
          <a:p>
            <a:r>
              <a:rPr kumimoji="1" lang="en-US" altLang="ja-JP" dirty="0" smtClean="0"/>
              <a:t>In the case of head-on collision, the orbit length in the on-coming beam is </a:t>
            </a:r>
            <a:r>
              <a:rPr kumimoji="1" lang="en-US" altLang="ja-JP" dirty="0" err="1" smtClean="0"/>
              <a:t>effecttively</a:t>
            </a:r>
            <a:r>
              <a:rPr kumimoji="1" lang="en-US" altLang="ja-JP" dirty="0" smtClean="0"/>
              <a:t> min(</a:t>
            </a:r>
            <a:r>
              <a:rPr lang="en-US" altLang="ja-JP" dirty="0" err="1" smtClean="0">
                <a:latin typeface="Symbol" pitchFamily="18" charset="2"/>
              </a:rPr>
              <a:t>s</a:t>
            </a:r>
            <a:r>
              <a:rPr lang="en-US" altLang="ja-JP" baseline="-25000" dirty="0" err="1" smtClean="0"/>
              <a:t>z</a:t>
            </a:r>
            <a:r>
              <a:rPr lang="en-US" altLang="ja-JP" dirty="0" smtClean="0"/>
              <a:t>, </a:t>
            </a:r>
            <a:r>
              <a:rPr lang="en-US" altLang="ja-JP" dirty="0" smtClean="0">
                <a:latin typeface="Symbol" pitchFamily="18" charset="2"/>
              </a:rPr>
              <a:t>b</a:t>
            </a:r>
            <a:r>
              <a:rPr lang="en-US" altLang="ja-JP" baseline="-25000" dirty="0" smtClean="0"/>
              <a:t>y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In the </a:t>
            </a:r>
            <a:r>
              <a:rPr lang="en-US" altLang="ja-JP" dirty="0" err="1" smtClean="0"/>
              <a:t>n</a:t>
            </a:r>
            <a:r>
              <a:rPr kumimoji="1" lang="en-US" altLang="ja-JP" dirty="0" err="1" smtClean="0"/>
              <a:t>anobeam</a:t>
            </a:r>
            <a:r>
              <a:rPr kumimoji="1" lang="en-US" altLang="ja-JP" dirty="0" smtClean="0"/>
              <a:t> scheme, choose</a:t>
            </a:r>
            <a:r>
              <a:rPr lang="en-US" altLang="ja-JP" dirty="0" smtClean="0"/>
              <a:t> </a:t>
            </a:r>
            <a:r>
              <a:rPr lang="en-US" altLang="ja-JP" dirty="0" smtClean="0">
                <a:latin typeface="Symbol" pitchFamily="18" charset="2"/>
              </a:rPr>
              <a:t>b</a:t>
            </a:r>
            <a:r>
              <a:rPr lang="en-US" altLang="ja-JP" baseline="-25000" dirty="0" smtClean="0"/>
              <a:t>y</a:t>
            </a:r>
            <a:r>
              <a:rPr kumimoji="1" lang="en-US" altLang="ja-JP" dirty="0" smtClean="0"/>
              <a:t>&lt;&lt;</a:t>
            </a:r>
            <a:r>
              <a:rPr lang="en-US" altLang="ja-JP" dirty="0" err="1" smtClean="0">
                <a:latin typeface="Symbol" pitchFamily="18" charset="2"/>
              </a:rPr>
              <a:t>s</a:t>
            </a:r>
            <a:r>
              <a:rPr lang="en-US" altLang="ja-JP" baseline="-25000" dirty="0" err="1" smtClean="0"/>
              <a:t>z</a:t>
            </a:r>
            <a:r>
              <a:rPr lang="en-US" altLang="ja-JP" baseline="-25000" dirty="0" smtClean="0"/>
              <a:t>.</a:t>
            </a:r>
            <a:r>
              <a:rPr lang="en-US" altLang="ja-JP" dirty="0" smtClean="0"/>
              <a:t> The interaction length</a:t>
            </a:r>
            <a:r>
              <a:rPr lang="ja-JP" altLang="en-US" dirty="0" smtClean="0"/>
              <a:t> </a:t>
            </a:r>
            <a:r>
              <a:rPr lang="en-US" altLang="ja-JP" dirty="0" smtClean="0"/>
              <a:t>is ~</a:t>
            </a:r>
            <a:r>
              <a:rPr kumimoji="1" lang="en-US" altLang="ja-JP" dirty="0" smtClean="0"/>
              <a:t>min(</a:t>
            </a:r>
            <a:r>
              <a:rPr lang="en-US" altLang="ja-JP" dirty="0" smtClean="0">
                <a:latin typeface="Symbol" pitchFamily="18" charset="2"/>
              </a:rPr>
              <a:t>b</a:t>
            </a:r>
            <a:r>
              <a:rPr lang="en-US" altLang="ja-JP" baseline="-25000" dirty="0" smtClean="0"/>
              <a:t>y</a:t>
            </a:r>
            <a:r>
              <a:rPr kumimoji="1" lang="en-US" altLang="ja-JP" dirty="0" smtClean="0"/>
              <a:t>, </a:t>
            </a:r>
            <a:r>
              <a:rPr lang="en-US" altLang="ja-JP" dirty="0" err="1" smtClean="0">
                <a:latin typeface="Symbol" pitchFamily="18" charset="2"/>
              </a:rPr>
              <a:t>s</a:t>
            </a:r>
            <a:r>
              <a:rPr lang="en-US" altLang="ja-JP" baseline="-25000" dirty="0" err="1" smtClean="0"/>
              <a:t>x</a:t>
            </a:r>
            <a:r>
              <a:rPr kumimoji="1" lang="en-US" altLang="ja-JP" dirty="0" smtClean="0"/>
              <a:t>/</a:t>
            </a:r>
            <a:r>
              <a:rPr kumimoji="1" lang="en-US" altLang="ja-JP" dirty="0" smtClean="0">
                <a:latin typeface="Symbol" pitchFamily="18" charset="2"/>
              </a:rPr>
              <a:t>f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　　</a:t>
            </a:r>
            <a:r>
              <a:rPr kumimoji="1" lang="en-US" altLang="ja-JP" dirty="0" smtClean="0"/>
              <a:t>(</a:t>
            </a:r>
            <a:r>
              <a:rPr lang="en-US" altLang="ja-JP" dirty="0" smtClean="0">
                <a:latin typeface="Symbol" pitchFamily="18" charset="2"/>
              </a:rPr>
              <a:t>f</a:t>
            </a:r>
            <a:r>
              <a:rPr lang="ja-JP" altLang="en-US" dirty="0" smtClean="0">
                <a:latin typeface="Symbol" pitchFamily="18" charset="2"/>
              </a:rPr>
              <a:t> </a:t>
            </a:r>
            <a:r>
              <a:rPr lang="en-US" altLang="ja-JP" dirty="0" smtClean="0">
                <a:latin typeface="Symbol" pitchFamily="18" charset="2"/>
              </a:rPr>
              <a:t>= </a:t>
            </a:r>
            <a:r>
              <a:rPr kumimoji="1" lang="en-US" altLang="ja-JP" dirty="0" smtClean="0"/>
              <a:t>half crossing angle)</a:t>
            </a:r>
          </a:p>
          <a:p>
            <a:r>
              <a:rPr lang="en-US" altLang="ja-JP" dirty="0" smtClean="0"/>
              <a:t>Combining these, define</a:t>
            </a:r>
            <a:endParaRPr kumimoji="1" lang="ja-JP" altLang="en-US" dirty="0"/>
          </a:p>
        </p:txBody>
      </p:sp>
      <p:pic>
        <p:nvPicPr>
          <p:cNvPr id="4" name="図 3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lum/>
          </a:blip>
          <a:stretch>
            <a:fillRect/>
          </a:stretch>
        </p:blipFill>
        <p:spPr>
          <a:xfrm>
            <a:off x="1643042" y="2714620"/>
            <a:ext cx="5500726" cy="576597"/>
          </a:xfrm>
          <a:prstGeom prst="rect">
            <a:avLst/>
          </a:prstGeom>
        </p:spPr>
      </p:pic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571472" y="3429000"/>
            <a:ext cx="3786214" cy="3000396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4200" dirty="0" smtClean="0"/>
              <a:t>As crude approximation, </a:t>
            </a:r>
            <a:r>
              <a:rPr lang="en-US" altLang="ja-JP" sz="4200" dirty="0" err="1" smtClean="0"/>
              <a:t>Leff</a:t>
            </a:r>
            <a:r>
              <a:rPr lang="en-US" altLang="ja-JP" sz="4200" dirty="0" smtClean="0"/>
              <a:t> can be used instead of </a:t>
            </a:r>
            <a:r>
              <a:rPr lang="en-US" altLang="ja-JP" sz="4200" dirty="0" err="1" smtClean="0">
                <a:latin typeface="Symbol" pitchFamily="18" charset="2"/>
              </a:rPr>
              <a:t>s</a:t>
            </a:r>
            <a:r>
              <a:rPr lang="en-US" altLang="ja-JP" sz="4200" dirty="0" err="1" smtClean="0"/>
              <a:t>z</a:t>
            </a:r>
            <a:r>
              <a:rPr lang="en-US" altLang="ja-JP" sz="4200" dirty="0" smtClean="0"/>
              <a:t> in the formulas of  Luminosity, tune-shift, energy loss, number of photons. </a:t>
            </a:r>
            <a:endParaRPr lang="en-US" altLang="ja-JP" sz="32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3800" dirty="0" smtClean="0"/>
              <a:t>Note:  better to eliminate </a:t>
            </a:r>
            <a:r>
              <a:rPr lang="en-US" altLang="ja-JP" sz="3800" dirty="0" smtClean="0">
                <a:latin typeface="Symbol" pitchFamily="18" charset="2"/>
              </a:rPr>
              <a:t>b</a:t>
            </a:r>
            <a:r>
              <a:rPr lang="en-US" altLang="ja-JP" sz="3800" dirty="0" smtClean="0"/>
              <a:t>y for </a:t>
            </a:r>
            <a:r>
              <a:rPr lang="en-US" altLang="ja-JP" sz="3800" dirty="0" err="1" smtClean="0"/>
              <a:t>beamstrahlung</a:t>
            </a:r>
            <a:r>
              <a:rPr lang="en-US" altLang="ja-JP" sz="3800" dirty="0" smtClean="0"/>
              <a:t> because the </a:t>
            </a:r>
            <a:r>
              <a:rPr lang="en-US" altLang="ja-JP" sz="3800" dirty="0" err="1" smtClean="0"/>
              <a:t>beamstrahlung</a:t>
            </a:r>
            <a:r>
              <a:rPr lang="en-US" altLang="ja-JP" sz="3800" dirty="0" smtClean="0"/>
              <a:t> is insensitive to the vertical beam size. But OK because we consider here only the case of </a:t>
            </a:r>
            <a:r>
              <a:rPr lang="en-US" altLang="ja-JP" sz="3800" dirty="0" smtClean="0">
                <a:latin typeface="Symbol" pitchFamily="18" charset="2"/>
              </a:rPr>
              <a:t>b</a:t>
            </a:r>
            <a:r>
              <a:rPr lang="en-US" altLang="ja-JP" sz="3800" dirty="0" smtClean="0"/>
              <a:t>y close to either one the of others.</a:t>
            </a:r>
            <a:endParaRPr kumimoji="1" lang="ja-JP" altLang="en-US" sz="3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2012/3/15 Accelerator Seminar Yokoya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grpSp>
        <p:nvGrpSpPr>
          <p:cNvPr id="24" name="グループ化 23"/>
          <p:cNvGrpSpPr/>
          <p:nvPr/>
        </p:nvGrpSpPr>
        <p:grpSpPr>
          <a:xfrm>
            <a:off x="4571999" y="3789446"/>
            <a:ext cx="4286281" cy="2711388"/>
            <a:chOff x="5062378" y="4000504"/>
            <a:chExt cx="3778994" cy="2390491"/>
          </a:xfrm>
        </p:grpSpPr>
        <p:sp>
          <p:nvSpPr>
            <p:cNvPr id="6" name="円/楕円 5"/>
            <p:cNvSpPr/>
            <p:nvPr/>
          </p:nvSpPr>
          <p:spPr>
            <a:xfrm rot="1148069">
              <a:off x="5103375" y="4933237"/>
              <a:ext cx="357190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 rot="20477249">
              <a:off x="5062378" y="4926298"/>
              <a:ext cx="357190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" name="直線矢印コネクタ 10"/>
            <p:cNvCxnSpPr/>
            <p:nvPr/>
          </p:nvCxnSpPr>
          <p:spPr>
            <a:xfrm rot="10800000">
              <a:off x="5143504" y="6143644"/>
              <a:ext cx="142876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線矢印コネクタ 12"/>
            <p:cNvCxnSpPr/>
            <p:nvPr/>
          </p:nvCxnSpPr>
          <p:spPr>
            <a:xfrm>
              <a:off x="7286644" y="6143644"/>
              <a:ext cx="128588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テキスト ボックス 13"/>
            <p:cNvSpPr txBox="1"/>
            <p:nvPr/>
          </p:nvSpPr>
          <p:spPr>
            <a:xfrm>
              <a:off x="6715140" y="5929330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err="1" smtClean="0">
                  <a:latin typeface="Symbol" pitchFamily="18" charset="2"/>
                </a:rPr>
                <a:t>s</a:t>
              </a:r>
              <a:r>
                <a:rPr lang="en-US" altLang="ja-JP" sz="2400" baseline="-25000" dirty="0" err="1" smtClean="0"/>
                <a:t>z</a:t>
              </a:r>
              <a:endParaRPr kumimoji="1" lang="ja-JP" altLang="en-US" sz="2400" dirty="0"/>
            </a:p>
          </p:txBody>
        </p:sp>
        <p:cxnSp>
          <p:nvCxnSpPr>
            <p:cNvPr id="16" name="直線矢印コネクタ 15"/>
            <p:cNvCxnSpPr/>
            <p:nvPr/>
          </p:nvCxnSpPr>
          <p:spPr>
            <a:xfrm rot="10800000">
              <a:off x="6215074" y="442913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矢印コネクタ 19"/>
            <p:cNvCxnSpPr/>
            <p:nvPr/>
          </p:nvCxnSpPr>
          <p:spPr>
            <a:xfrm>
              <a:off x="6858016" y="4429132"/>
              <a:ext cx="50006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テキスト ボックス 20"/>
            <p:cNvSpPr txBox="1"/>
            <p:nvPr/>
          </p:nvSpPr>
          <p:spPr>
            <a:xfrm>
              <a:off x="6429388" y="4000504"/>
              <a:ext cx="8572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err="1" smtClean="0">
                  <a:latin typeface="Symbol" pitchFamily="18" charset="2"/>
                </a:rPr>
                <a:t>s</a:t>
              </a:r>
              <a:r>
                <a:rPr lang="en-US" altLang="ja-JP" sz="2400" baseline="-25000" dirty="0" err="1" smtClean="0"/>
                <a:t>x</a:t>
              </a:r>
              <a:r>
                <a:rPr lang="en-US" altLang="ja-JP" sz="2400" dirty="0" smtClean="0"/>
                <a:t>/</a:t>
              </a:r>
              <a:r>
                <a:rPr lang="en-US" altLang="ja-JP" sz="2400" dirty="0" smtClean="0">
                  <a:latin typeface="Symbol" pitchFamily="18" charset="2"/>
                </a:rPr>
                <a:t>f</a:t>
              </a:r>
              <a:endParaRPr kumimoji="1" lang="ja-JP" altLang="en-US" sz="2400" dirty="0"/>
            </a:p>
          </p:txBody>
        </p:sp>
        <p:sp>
          <p:nvSpPr>
            <p:cNvPr id="22" name="円弧 21"/>
            <p:cNvSpPr/>
            <p:nvPr/>
          </p:nvSpPr>
          <p:spPr>
            <a:xfrm rot="2393321">
              <a:off x="7484688" y="4690949"/>
              <a:ext cx="857224" cy="928694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8358215" y="4857760"/>
              <a:ext cx="483157" cy="407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>
                  <a:latin typeface="Symbol" pitchFamily="18" charset="2"/>
                </a:rPr>
                <a:t>2f</a:t>
              </a:r>
              <a:endParaRPr kumimoji="1" lang="ja-JP" altLang="en-US" sz="2400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Relevant Formulas</a:t>
            </a:r>
            <a:endParaRPr kumimoji="1" lang="ja-JP" altLang="en-US" dirty="0"/>
          </a:p>
        </p:txBody>
      </p:sp>
      <p:pic>
        <p:nvPicPr>
          <p:cNvPr id="7" name="コンテンツ プレースホルダ 6" descr="txp_fig.bmp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4508293" y="4194597"/>
            <a:ext cx="797290" cy="459513"/>
          </a:xfrm>
        </p:spPr>
      </p:pic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2012/3/15 Accelerator Seminar Yokoya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pic>
        <p:nvPicPr>
          <p:cNvPr id="14" name="図 13" descr="txp_fig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294375" y="1138302"/>
            <a:ext cx="8559858" cy="497322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Beamstrahlung</a:t>
            </a:r>
            <a:r>
              <a:rPr kumimoji="1" lang="en-US" altLang="ja-JP" dirty="0" smtClean="0"/>
              <a:t> Limit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dirty="0" smtClean="0"/>
              <a:t>If you raise the beam energy under </a:t>
            </a:r>
            <a:r>
              <a:rPr lang="en-US" altLang="ja-JP" dirty="0" err="1" smtClean="0"/>
              <a:t>tuneshift</a:t>
            </a:r>
            <a:r>
              <a:rPr lang="en-US" altLang="ja-JP" dirty="0" smtClean="0"/>
              <a:t> limit with fixed beam structure, the power limit of synchrotron radiation is soon reached.</a:t>
            </a:r>
          </a:p>
          <a:p>
            <a:r>
              <a:rPr lang="en-US" altLang="ja-JP" dirty="0" smtClean="0"/>
              <a:t>If the upper limit of power is set high, </a:t>
            </a:r>
            <a:r>
              <a:rPr lang="en-US" altLang="ja-JP" dirty="0" err="1" smtClean="0"/>
              <a:t>beamstrahlung</a:t>
            </a:r>
            <a:r>
              <a:rPr lang="en-US" altLang="ja-JP" dirty="0" smtClean="0"/>
              <a:t> limit  is reached soon or later.</a:t>
            </a:r>
          </a:p>
          <a:p>
            <a:r>
              <a:rPr kumimoji="1" lang="en-US" altLang="ja-JP" dirty="0" err="1" smtClean="0"/>
              <a:t>Beamstrahlung</a:t>
            </a:r>
            <a:r>
              <a:rPr kumimoji="1" lang="en-US" altLang="ja-JP" dirty="0" smtClean="0"/>
              <a:t> limit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is very much different between Ring colliders</a:t>
            </a:r>
            <a:r>
              <a:rPr lang="ja-JP" altLang="en-US" dirty="0" smtClean="0"/>
              <a:t> </a:t>
            </a:r>
            <a:r>
              <a:rPr lang="en-US" altLang="ja-JP" dirty="0" smtClean="0"/>
              <a:t>and L</a:t>
            </a:r>
            <a:r>
              <a:rPr kumimoji="1" lang="en-US" altLang="ja-JP" dirty="0" smtClean="0"/>
              <a:t>inear colliders</a:t>
            </a:r>
          </a:p>
          <a:p>
            <a:pPr lvl="1"/>
            <a:r>
              <a:rPr lang="en-US" altLang="ja-JP" dirty="0" smtClean="0"/>
              <a:t>In the case of Linear colliders, the limit comes basically from physics requirements. (Very high </a:t>
            </a:r>
            <a:r>
              <a:rPr lang="en-US" altLang="ja-JP" dirty="0" err="1" smtClean="0"/>
              <a:t>beamstrahlung</a:t>
            </a:r>
            <a:r>
              <a:rPr lang="en-US" altLang="ja-JP" dirty="0" smtClean="0"/>
              <a:t>, e.g., &gt;20%, may also be a problem of accelerator: to safely lead the beam to the dump.)</a:t>
            </a:r>
          </a:p>
          <a:p>
            <a:pPr lvl="1"/>
            <a:r>
              <a:rPr kumimoji="1" lang="en-US" altLang="ja-JP" dirty="0" smtClean="0"/>
              <a:t>In the case of Ring colliders, the beam after </a:t>
            </a:r>
            <a:r>
              <a:rPr kumimoji="1" lang="en-US" altLang="ja-JP" dirty="0" err="1" smtClean="0"/>
              <a:t>beamstrahlung</a:t>
            </a:r>
            <a:r>
              <a:rPr kumimoji="1" lang="en-US" altLang="ja-JP" dirty="0" smtClean="0"/>
              <a:t> must circulate safely over the ring. The energy loss by one collision </a:t>
            </a:r>
            <a:r>
              <a:rPr lang="en-US" altLang="ja-JP" dirty="0" err="1" smtClean="0">
                <a:latin typeface="Symbol" pitchFamily="18" charset="2"/>
              </a:rPr>
              <a:t>d</a:t>
            </a:r>
            <a:r>
              <a:rPr lang="en-US" altLang="ja-JP" baseline="-25000" dirty="0" err="1" smtClean="0"/>
              <a:t>BS</a:t>
            </a:r>
            <a:r>
              <a:rPr lang="en-US" altLang="ja-JP" dirty="0" smtClean="0"/>
              <a:t> (energy spread</a:t>
            </a:r>
            <a:r>
              <a:rPr lang="ja-JP" altLang="en-US" dirty="0" smtClean="0"/>
              <a:t> </a:t>
            </a:r>
            <a:r>
              <a:rPr lang="en-US" altLang="ja-JP" dirty="0" smtClean="0"/>
              <a:t>is comparable or larger – discuss later)  will accumulate over the radiation damping time. The equilibrium energy spread will be about</a:t>
            </a:r>
            <a:br>
              <a:rPr lang="en-US" altLang="ja-JP" dirty="0" smtClean="0"/>
            </a:br>
            <a:r>
              <a:rPr lang="ja-JP" altLang="en-US" dirty="0" smtClean="0"/>
              <a:t>　</a:t>
            </a:r>
            <a:r>
              <a:rPr lang="en-US" altLang="ja-JP" dirty="0" err="1" smtClean="0"/>
              <a:t>Sqrt</a:t>
            </a:r>
            <a:r>
              <a:rPr lang="en-US" altLang="ja-JP" dirty="0" smtClean="0"/>
              <a:t>(number of turns in damping time)</a:t>
            </a:r>
            <a:r>
              <a:rPr lang="ja-JP" altLang="en-US" dirty="0" smtClean="0"/>
              <a:t> </a:t>
            </a:r>
            <a:r>
              <a:rPr lang="en-US" altLang="ja-JP" dirty="0" smtClean="0"/>
              <a:t>x </a:t>
            </a:r>
            <a:r>
              <a:rPr lang="en-US" altLang="ja-JP" dirty="0" err="1" smtClean="0">
                <a:latin typeface="Symbol" pitchFamily="18" charset="2"/>
              </a:rPr>
              <a:t>d</a:t>
            </a:r>
            <a:r>
              <a:rPr lang="en-US" altLang="ja-JP" baseline="-25000" dirty="0" err="1" smtClean="0"/>
              <a:t>BS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which is order of percent even if </a:t>
            </a:r>
            <a:r>
              <a:rPr lang="en-US" altLang="ja-JP" dirty="0" err="1" smtClean="0">
                <a:latin typeface="Symbol" pitchFamily="18" charset="2"/>
              </a:rPr>
              <a:t>d</a:t>
            </a:r>
            <a:r>
              <a:rPr lang="en-US" altLang="ja-JP" baseline="-25000" dirty="0" err="1" smtClean="0"/>
              <a:t>BS</a:t>
            </a:r>
            <a:r>
              <a:rPr lang="en-US" altLang="ja-JP" dirty="0" smtClean="0"/>
              <a:t>=0.1%.</a:t>
            </a:r>
            <a:br>
              <a:rPr lang="en-US" altLang="ja-JP" dirty="0" smtClean="0"/>
            </a:br>
            <a:r>
              <a:rPr lang="en-US" altLang="ja-JP" dirty="0" smtClean="0">
                <a:sym typeface="Wingdings" pitchFamily="2" charset="2"/>
              </a:rPr>
              <a:t> Very large momentum aperture is needed.</a:t>
            </a: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2012/3/15 Accelerator Seminar Yokoya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usepackage{color}&#10;\newcommand{\E}{{\cal E}}&#10;\newcommand{\g}{\gamma}&#10;\renewcommand{\L}{{\cal L}}&#10;\newcommand{\sx}{\sigma_x}&#10;\newcommand{\sy}{\sigma_y}&#10;\newcommand{\sz}{\sigma_z}&#10;\newcommand{\ex}{\epsilon_x}&#10;\newcommand{\ey}{\epsilon_y}&#10;\newcommand{\bx}{\beta_x}&#10;\newcommand{\by}{\beta_y}&#10;\newcommand{\xix}{\xi_x}&#10;\newcommand{\xiy}{\xi_y}&#10;\newcommand{\dbs}{\delta_{{}_{BS}}}&#10;\begin{document}&#10;\begin{eqnarray*}&#10;&#10;\end{eqnarray*}&#10;\end{document}&#10;"/>
  <p:tag name="TEX2PS" val="latex $(base).tex; dvips -D $(res) -E -o $(base).ps $(base).dvi"/>
  <p:tag name="TEX2PSBATCH" val="latex --interaction=nonstopmode $(base).tex; dvips -D $(res) -E -o $(base).ps $(base).dvi"/>
  <p:tag name="DEFAULTBITMAP" val="bmp16m"/>
  <p:tag name="DEFAULTBLEND" val="False"/>
  <p:tag name="DEFAULTTRANSPARENT" val="False"/>
  <p:tag name="DEFAULTRESOLUTION" val="300"/>
  <p:tag name="DEFAULTWIDTH" val="400"/>
  <p:tag name="DEFAULTHEIGHT" val="500"/>
  <p:tag name="DEFAULTMAGNIFICATION" val="2"/>
  <p:tag name="DEFAULTFONTSIZE" val="1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newcommand{\E}{{\cal E}}&#10;\newcommand{\g}{\gamma}&#10;\renewcommand{\L}{{\cal L}}&#10;\newcommand{\sx}{\sigma_x}&#10;\newcommand{\sy}{\sigma_y}&#10;\newcommand{\sz}{\sigma_z}&#10;\newcommand{\ex}{\epsilon_x}&#10;\newcommand{\ey}{\epsilon_y}&#10;\newcommand{\bx}{\beta_x}&#10;\newcommand{\by}{\beta_y}&#10;\newcommand{\xix}{\xi_x}&#10;\newcommand{\xiy}{\xi_y}&#10;\newcommand{\dbs}{\delta_{{}_{BS}}}&#10;\newcommand{\avr}[1]{\left&lt; #1 \right&gt;}&#10;\begin{document}&#10;\begin{eqnarray*}&#10;   \dbs &amp;\equiv &amp; \frac{\avr{{\Delta E}}}{E}=0.864 r_e^3\g&#10;        \left(\frac{N}{\sz(\sx+\sy)}\right)^2  \sz \\&#10;   n_\g &amp;=&amp; 2.12 \frac{\alpha r_e N}{\sx+\sy}  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16m"/>
  <p:tag name="DEBUGINTERACTIVE" val="True"/>
  <p:tag name="ORIGWIDTH" val="438.9609"/>
  <p:tag name="PICTUREFILESIZE" val="251355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newcommand{\E}{{\cal E}}&#10;\newcommand{\g}{\gamma}&#10;\renewcommand{\L}{{\cal L}}&#10;\newcommand{\sx}{\sigma_x}&#10;\newcommand{\sy}{\sigma_y}&#10;\newcommand{\sz}{\sigma_z}&#10;\newcommand{\ex}{\epsilon_x}&#10;\newcommand{\ey}{\epsilon_y}&#10;\newcommand{\bx}{\beta_x}&#10;\newcommand{\by}{\beta_y}&#10;\newcommand{\xix}{\xi_x}&#10;\newcommand{\xiy}{\xi_y}&#10;\newcommand{\dbs}{\delta_{{}_{BS}}}&#10;\begin{document}&#10;\begin{eqnarray*}&#10;l_{eff} \equiv \min{(\sz, \sx/\phi, \by)}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16m"/>
  <p:tag name="DEBUGINTERACTIVE" val="True"/>
  <p:tag name="ORIGWIDTH" val="228.9605"/>
  <p:tag name="PICTUREFILESIZE" val="28645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newcommand{\E}{{\cal E}}&#10;\newcommand{\g}{\gamma}&#10;\renewcommand{\L}{{\cal L}}&#10;\newcommand{\sx}{\sigma_x}&#10;\newcommand{\sy}{\sigma_y}&#10;\newcommand{\sz}{\sigma_z}&#10;\newcommand{\ex}{\epsilon_x}&#10;\newcommand{\ey}{\epsilon_y}&#10;\newcommand{\bx}{\beta_x}&#10;\newcommand{\by}{\beta_y}&#10;\newcommand{\xix}{\xi_x}&#10;\newcommand{\xiy}{\xi_y}&#10;\newcommand{\dbs}{\delta_{{}_{BS}}}&#10;\begin{document}&#10;\begin{eqnarray*}&#10;   \L &amp;=&amp; f_{rev} \frac{n_b N^2}{4\pi\sx\sy} \frac{l_{eff}}{\sz}&#10;         \equiv c_L \frac{n_b N^2}{C\sx\sy} \frac{l_{eff}}{\sz} \\&#10;     &amp;&amp; c_L = \frac{c}{4\pi} \\&#10;   \xiy &amp;=&amp; \frac{\by}{4\pi\g} \frac{Nr_e}{\sy(\sx+\sy)}  \frac{l_{eff}}{\sz}&#10;    \equiv c_\xi \frac{\by}{\g} \frac{N}{\sy(\sx+\sy)}&#10;       \frac{l_{eff}}{\sz} \\&#10;       &amp;&amp; c_\xi=\frac{r_e}{4\pi} \\&#10;   \dbs &amp;=&amp; 0.864 r_e^3\g&#10;        \left(\frac{N}{\sz(\sx+\sy)}\right)^2  l_{eff}  &#10;         \equiv c_\delta \left(\frac{N}{\sz(\sx+\sy)}\right)^2  \g l_{eff}    \\&#10;            &amp;&amp; c_\delta = 0.864 r_e^3 \\&#10;   n_\g &amp;=&amp; 2.12 \frac{\alpha r_e N}{\sx+\sy} \frac{l_{eff}}{\sz} &#10;        \equiv c_n \frac{N}{\sx+\sy} \frac{l_{eff}}{\sz} \\&#10;            &amp;&amp; c_n = 2.12 \alpha r_e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16m"/>
  <p:tag name="DEBUGINTERACTIVE" val="True"/>
  <p:tag name="ORIGWIDTH" val="64.4148"/>
  <p:tag name="PICTUREFILESIZE" val="1157617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newcommand{\E}{{\cal E}}&#10;\newcommand{\g}{\gamma}&#10;\renewcommand{\L}{{\cal L}}&#10;\newcommand{\sx}{\sigma_x}&#10;\newcommand{\sy}{\sigma_y}&#10;\newcommand{\sz}{\sigma_z}&#10;\newcommand{\ex}{\epsilon_x}&#10;\newcommand{\ey}{\epsilon_y}&#10;\newcommand{\bx}{\beta_x}&#10;\newcommand{\by}{\beta_y}&#10;\newcommand{\xix}{\xi_x}&#10;\newcommand{\xiy}{\xi_y}&#10;\newcommand{\dbs}{\delta_{{}_{BS}}}&#10;\begin{document}&#10;\begin{eqnarray*}&#10;   \L &amp;=&amp; f_{rev} \frac{n_b N^2}{4\pi\sx\sy} \frac{l_{eff}}{\sz}&#10;         \equiv c_L \frac{n_b N^2}{C\sx\sy} \frac{l_{eff}}{\sz} \\&#10;     &amp;&amp; c_L = \frac{c}{4\pi} \\&#10;  \xiy &amp;=&amp; \frac{\by}{4\pi\g} \frac{Nr_e}{\sy(\sx+\sy)}  \frac{l_{eff}}{\sz}&#10;       \equiv c_\xi \frac{\by}{\g} \frac{N}{\sy(\sx+\sy)}  \frac{l_{eff}}{\sz} \\&#10;       &amp;&amp; c_\xi=\frac{r_e}{4\pi} \\&#10;   \dbs &amp;=&amp; 0.864 r_e^3\g  \left(\frac{N}{\sz(\sx+\sy)}\right)^2  l_{eff}  &#10;         \equiv c_\delta \left(\frac{N}{\sz(\sx+\sy)}\right)^2  \g l_{eff}    \\&#10;            &amp;&amp; c_\delta = 0.864 r_e^3 \\&#10;   n_\g &amp;=&amp; 2.12 \frac{\alpha r_e N}{\sx+\sy} \frac{l_{eff}}{\sz} &#10;        \equiv c_n \frac{N}{\sx+\sy} \frac{l_{eff}}{\sz} \\&#10;            &amp;&amp; c_n = 2.12 \alpha r_e \\&#10;   P_{SR} &amp;=&amp; c_P   \frac{n_b N E_{[GeV]}^4}{\rho_{[m]} C_{[m]}} \mbox{[GeV/s]}&#10;        \qquad \mbox{(2 beams)}\\&#10;        &amp;&amp; c_P = 2\times 8.846 \times 10^{-5} \times c  \mbox{[m/GeV$^3$]} &#10;       = 8.497\times 10^{-12} \mbox{[MW.m$^2$/GeV$^4$]} &#10;         \end{eqnarray*}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16m"/>
  <p:tag name="DEBUGINTERACTIVE" val="True"/>
  <p:tag name="ORIGWIDTH" val="720"/>
  <p:tag name="PICTUREFILESIZE" val="1831034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newcommand{\E}{{\cal E}}&#10;\newcommand{\g}{\gamma}&#10;\renewcommand{\L}{{\cal L}}&#10;\newcommand{\sx}{\sigma_x}&#10;\newcommand{\sy}{\sigma_y}&#10;\newcommand{\sz}{\sigma_z}&#10;\newcommand{\ex}{\epsilon_x}&#10;\newcommand{\ey}{\epsilon_y}&#10;\newcommand{\bx}{\beta_x}&#10;\newcommand{\by}{\beta_y}&#10;\newcommand{\xix}{\xi_x}&#10;\newcommand{\xiy}{\xi_y}&#10;\newcommand{\dbs}{\delta_{{}_{BS}}}&#10;\newcommand{\permill}{{{}_{0/{}_{00}}}}&#10;\begin{document}&#10;\begin{eqnarray*}&#10;  \L&amp;=&amp; \frac{c_L}{c_P \sqrt{c_\delta}} \, &#10;        \left[\min\left(1, \frac{\sz}{\by}, \frac{\sx}{\phi\by}\right)&#10;          \right]^{1/2}&#10;        \, \frac{\rho P_{SR} \sqrt{\dbs}}{E^4 \sqrt{\g\ey}} \\&#10; &amp;=&amp; 0.4565 \times 10^{34} \mbox{/cm$^2$s}&#10;     \frac{\frac{\rho}{\mbox{\scriptsize km}} &#10;              \frac{P_{{}_{SR}}}{\mbox{\scriptsize 100MW}}&#10;               \sqrt{\frac{\dbs}{\scriptsize 0.1\%}}}&#10;{(E/\mbox{\scriptsize 100GeV})^{4.5} \sqrt{\ey/\mbox{\scriptsize nm}}}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16m"/>
  <p:tag name="DEBUGINTERACTIVE" val="True"/>
  <p:tag name="ORIGWIDTH" val="482.881"/>
  <p:tag name="PICTUREFILESIZE" val="364579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newcommand{\E}{{\cal E}}&#10;\newcommand{\g}{\gamma}&#10;\renewcommand{\L}{{\cal L}}&#10;\newcommand{\sx}{\sigma_x}&#10;\newcommand{\sy}{\sigma_y}&#10;\newcommand{\sz}{\sigma_z}&#10;\newcommand{\ex}{\epsilon_x}&#10;\newcommand{\ey}{\epsilon_y}&#10;\newcommand{\bx}{\beta_x}&#10;\newcommand{\by}{\beta_y}&#10;\newcommand{\xix}{\xi_x}&#10;\newcommand{\xiy}{\xi_y}&#10;\newcommand{\dbs}{\delta_{{}_{BS}}}&#10;\begin{document}&#10;\begin{eqnarray*}&#10;\sigma_{{}_{BS}}= \dbs \left(0.1639+&#10;    \frac{5.129}{n_\g}\right)^{1/2}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16m"/>
  <p:tag name="DEBUGINTERACTIVE" val="True"/>
  <p:tag name="ORIGWIDTH" val="310.8006"/>
  <p:tag name="PICTUREFILESIZE" val="93706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newcommand{\E}{{\cal E}}&#10;\newcommand{\g}{\gamma}&#10;\renewcommand{\L}{{\cal L}}&#10;\newcommand{\sx}{\sigma_x}&#10;\newcommand{\sy}{\sigma_y}&#10;\newcommand{\sz}{\sigma_z}&#10;\newcommand{\ex}{\epsilon_x}&#10;\newcommand{\ey}{\epsilon_y}&#10;\newcommand{\bx}{\beta_x}&#10;\newcommand{\by}{\beta_y}&#10;\newcommand{\xix}{\xi_x}&#10;\newcommand{\xiy}{\xi_y}&#10;\newcommand{\dbs}{\delta_{{}_{BS}}}&#10;\begin{document}&#10;\begin{eqnarray*}&#10;  \sigma_\varepsilon &amp;=&amp; \sqrt{n_d} \, \sigma_{{}_{BS}} \\&#10;    n_d &amp;=&amp;  \frac{E_0}{U_0} \frac{2}{J_\varepsilon}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16m"/>
  <p:tag name="DEBUGINTERACTIVE" val="True"/>
  <p:tag name="ORIGWIDTH" val="150.0003"/>
  <p:tag name="PICTUREFILESIZE" val="56285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newcommand{\E}{{\cal E}}&#10;\newcommand{\g}{\gamma}&#10;\renewcommand{\L}{{\cal L}}&#10;\newcommand{\sx}{\sigma_x}&#10;\newcommand{\sy}{\sigma_y}&#10;\newcommand{\sz}{\sigma_z}&#10;\newcommand{\ex}{\epsilon_x}&#10;\newcommand{\ey}{\epsilon_y}&#10;\newcommand{\bx}{\beta_x}&#10;\newcommand{\by}{\beta_y}&#10;\newcommand{\xix}{\xi_x}&#10;\newcommand{\xiy}{\xi_y}&#10;\newcommand{\dbs}{\delta_{{}_{BS}}}&#10;\begin{document}&#10;\begin{eqnarray*}&#10;\L &amp;=&amp; \frac{c_L}{c_P c_{\varepsilon}^{2/3}} &#10;\left[\min\left(1, \frac{\sz}{\by}, \frac{\sx}{\phi\by}\right)&#10;          \right]^{2/3}&#10;     \frac{\rho^{2/3} P_{{}_{SR}}\, \beta_y^{1/6} \sigma_{\varepsilon}^{2/3}}{\gamma^{11/3}\sqrt{\epsilon_y}} \\&#10; &amp;&amp; c_{\varepsilon} = \frac{c_\delta}{\sqrt{c_n}}&#10;       \times 7.27 \times 10^5 \mbox{km}^{-1/2}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16m"/>
  <p:tag name="DEBUGINTERACTIVE" val="True"/>
  <p:tag name="ORIGWIDTH" val="351.4731"/>
  <p:tag name="PICTUREFILESIZE" val="2993638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3509</TotalTime>
  <Words>775</Words>
  <PresentationFormat>画面に合わせる (4:3)</PresentationFormat>
  <Paragraphs>105</Paragraphs>
  <Slides>15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7" baseType="lpstr">
      <vt:lpstr>Office テーマ</vt:lpstr>
      <vt:lpstr>ワークシート</vt:lpstr>
      <vt:lpstr>Scaling of High-Energy e+e-  Ring Colliders</vt:lpstr>
      <vt:lpstr>Proposed Ring Colliders</vt:lpstr>
      <vt:lpstr>Reference Parameters</vt:lpstr>
      <vt:lpstr>Common Features</vt:lpstr>
      <vt:lpstr>Beamstrahlung for Proposed Parameter Sets</vt:lpstr>
      <vt:lpstr>Beamstrahlung</vt:lpstr>
      <vt:lpstr>Interaction Length</vt:lpstr>
      <vt:lpstr>Relevant Formulas</vt:lpstr>
      <vt:lpstr>Beamstrahlung Limit</vt:lpstr>
      <vt:lpstr>Beamstrahlung Limit での Luminosity</vt:lpstr>
      <vt:lpstr>スライド 11</vt:lpstr>
      <vt:lpstr>Energy Spread</vt:lpstr>
      <vt:lpstr>Energy Spread (continued)</vt:lpstr>
      <vt:lpstr>Luminosity Scaling with Given se 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Scaling of High-Energy e+e- Ring Colliders</dc:title>
  <cp:lastModifiedBy>Kaoru Yokoya</cp:lastModifiedBy>
  <cp:revision>35</cp:revision>
  <dcterms:modified xsi:type="dcterms:W3CDTF">2012-03-15T07:40:16Z</dcterms:modified>
</cp:coreProperties>
</file>