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59" r:id="rId7"/>
    <p:sldId id="261" r:id="rId8"/>
    <p:sldId id="260" r:id="rId9"/>
    <p:sldId id="268" r:id="rId10"/>
    <p:sldId id="265" r:id="rId11"/>
    <p:sldId id="267" r:id="rId12"/>
    <p:sldId id="266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7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04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3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56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5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8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43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2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16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DBFC-C70E-4B7F-8C1D-F315225C22BD}" type="datetimeFigureOut">
              <a:rPr kumimoji="1" lang="ja-JP" altLang="en-US" smtClean="0"/>
              <a:t>2013/12/5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3EA7-30DC-4144-AC1F-9B27213B0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en-US" altLang="ja-JP" dirty="0" smtClean="0"/>
              <a:t>J-PARC MLF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PPS</a:t>
            </a:r>
            <a:r>
              <a:rPr lang="ja-JP" altLang="en-US" dirty="0" smtClean="0"/>
              <a:t>インタロック機器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272808" cy="1656184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平成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25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年</a:t>
            </a:r>
            <a:r>
              <a:rPr lang="en-US" altLang="ja-JP" sz="2800" dirty="0">
                <a:solidFill>
                  <a:schemeClr val="tx1"/>
                </a:solidFill>
              </a:rPr>
              <a:t>12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月</a:t>
            </a:r>
            <a:r>
              <a:rPr lang="en-US" altLang="ja-JP" sz="2800" dirty="0">
                <a:solidFill>
                  <a:schemeClr val="tx1"/>
                </a:solidFill>
              </a:rPr>
              <a:t>5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日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木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)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平成</a:t>
            </a:r>
            <a:r>
              <a:rPr lang="en-US" altLang="ja-JP" sz="2800" dirty="0" smtClean="0">
                <a:solidFill>
                  <a:schemeClr val="tx1"/>
                </a:solidFill>
              </a:rPr>
              <a:t>25</a:t>
            </a:r>
            <a:r>
              <a:rPr lang="ja-JP" altLang="en-US" sz="2800" dirty="0" smtClean="0">
                <a:solidFill>
                  <a:schemeClr val="tx1"/>
                </a:solidFill>
              </a:rPr>
              <a:t>年度技術交流会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高エネルギー加速器研究機構　東海キャンパス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ミュオンセクション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小林</a:t>
            </a:r>
            <a:r>
              <a:rPr kumimoji="1" lang="ja-JP" altLang="en-US" sz="2800" dirty="0">
                <a:solidFill>
                  <a:schemeClr val="tx1"/>
                </a:solidFill>
              </a:rPr>
              <a:t>庸男</a:t>
            </a:r>
            <a:endParaRPr kumimoji="1"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中性子シャッター制御系の構成</a:t>
            </a:r>
            <a:endParaRPr kumimoji="1" lang="ja-JP" altLang="en-US" sz="31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395973" cy="5099013"/>
          </a:xfrm>
        </p:spPr>
      </p:pic>
    </p:spTree>
    <p:extLst>
      <p:ext uri="{BB962C8B-B14F-4D97-AF65-F5344CB8AC3E}">
        <p14:creationId xmlns:p14="http://schemas.microsoft.com/office/powerpoint/2010/main" val="22167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入域フローチャート</a:t>
            </a:r>
            <a:endParaRPr kumimoji="1" lang="ja-JP" altLang="en-US" sz="31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9909"/>
            <a:ext cx="7709716" cy="5289451"/>
          </a:xfrm>
        </p:spPr>
      </p:pic>
    </p:spTree>
    <p:extLst>
      <p:ext uri="{BB962C8B-B14F-4D97-AF65-F5344CB8AC3E}">
        <p14:creationId xmlns:p14="http://schemas.microsoft.com/office/powerpoint/2010/main" val="36788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実験エリアの構造例</a:t>
            </a:r>
            <a:r>
              <a:rPr lang="en-US" altLang="ja-JP" sz="3100" dirty="0" smtClean="0"/>
              <a:t>(BL08 SHPRD)</a:t>
            </a:r>
            <a:endParaRPr kumimoji="1" lang="ja-JP" altLang="en-US" sz="31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2" y="1600200"/>
            <a:ext cx="7416336" cy="4525963"/>
          </a:xfrm>
        </p:spPr>
      </p:pic>
    </p:spTree>
    <p:extLst>
      <p:ext uri="{BB962C8B-B14F-4D97-AF65-F5344CB8AC3E}">
        <p14:creationId xmlns:p14="http://schemas.microsoft.com/office/powerpoint/2010/main" val="13753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ミュオンビームラインの機器配置</a:t>
            </a:r>
            <a:r>
              <a:rPr lang="ja-JP" altLang="en-US" sz="4000" dirty="0" smtClean="0"/>
              <a:t>例</a:t>
            </a:r>
            <a:r>
              <a:rPr lang="en-US" altLang="ja-JP" sz="3100" dirty="0" smtClean="0"/>
              <a:t>(D</a:t>
            </a:r>
            <a:r>
              <a:rPr lang="en-US" altLang="ja-JP" sz="3100" dirty="0"/>
              <a:t>-</a:t>
            </a:r>
            <a:r>
              <a:rPr lang="en-US" altLang="ja-JP" sz="3100" dirty="0" smtClean="0"/>
              <a:t>Line)</a:t>
            </a:r>
            <a:endParaRPr kumimoji="1" lang="ja-JP" altLang="en-US" sz="31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2412"/>
            <a:ext cx="4146877" cy="5877272"/>
          </a:xfrm>
        </p:spPr>
      </p:pic>
      <p:sp>
        <p:nvSpPr>
          <p:cNvPr id="6" name="コンテンツ プレースホルダー 7"/>
          <p:cNvSpPr txBox="1">
            <a:spLocks/>
          </p:cNvSpPr>
          <p:nvPr/>
        </p:nvSpPr>
        <p:spPr>
          <a:xfrm>
            <a:off x="4644008" y="1196752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図中赤線枠がミュオンブロッカー。</a:t>
            </a:r>
          </a:p>
          <a:p>
            <a:r>
              <a:rPr lang="ja-JP" altLang="en-US" sz="2800" dirty="0" smtClean="0"/>
              <a:t>実験エリアに立ち入る際は、ミュオンブロッカーが閉、実験エリアの直上にある電源</a:t>
            </a:r>
            <a:r>
              <a:rPr lang="en-US" altLang="ja-JP" sz="2800" dirty="0" smtClean="0"/>
              <a:t>(</a:t>
            </a:r>
            <a:r>
              <a:rPr lang="ja-JP" altLang="en-US" sz="2800" dirty="0"/>
              <a:t>セプタム</a:t>
            </a:r>
            <a:r>
              <a:rPr lang="ja-JP" altLang="en-US" sz="2800" dirty="0" smtClean="0"/>
              <a:t>電源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が、オフになっていることが条件。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160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MLF</a:t>
            </a:r>
            <a:r>
              <a:rPr kumimoji="1" lang="ja-JP" altLang="en-US" dirty="0" smtClean="0"/>
              <a:t>インタロック機器の統括管理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/>
              <a:t>MLF</a:t>
            </a:r>
            <a:r>
              <a:rPr lang="ja-JP" altLang="en-US" dirty="0"/>
              <a:t>制</a:t>
            </a:r>
            <a:r>
              <a:rPr lang="ja-JP" altLang="en-US" dirty="0" smtClean="0"/>
              <a:t>御室</a:t>
            </a:r>
            <a:r>
              <a:rPr lang="en-US" altLang="ja-JP" dirty="0" smtClean="0"/>
              <a:t>(MLF</a:t>
            </a:r>
            <a:r>
              <a:rPr lang="ja-JP" altLang="en-US" dirty="0" smtClean="0"/>
              <a:t>実験施設建物</a:t>
            </a:r>
            <a:r>
              <a:rPr lang="en-US" altLang="ja-JP" dirty="0" smtClean="0"/>
              <a:t>3F)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MLF</a:t>
            </a:r>
            <a:r>
              <a:rPr lang="ja-JP" altLang="en-US" dirty="0" smtClean="0"/>
              <a:t>施設全体の安全制御系</a:t>
            </a:r>
            <a:r>
              <a:rPr lang="en-US" altLang="ja-JP" dirty="0" smtClean="0"/>
              <a:t>(PPS,MPS,TPS)</a:t>
            </a:r>
            <a:r>
              <a:rPr lang="ja-JP" altLang="en-US" dirty="0" smtClean="0"/>
              <a:t>の情報を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統括</a:t>
            </a:r>
            <a:r>
              <a:rPr lang="ja-JP" altLang="en-US" dirty="0"/>
              <a:t>管理</a:t>
            </a:r>
            <a:r>
              <a:rPr lang="ja-JP" altLang="en-US" dirty="0" smtClean="0"/>
              <a:t>する、</a:t>
            </a:r>
            <a:r>
              <a:rPr lang="en-US" altLang="ja-JP" dirty="0" smtClean="0"/>
              <a:t>MLF</a:t>
            </a:r>
            <a:r>
              <a:rPr lang="ja-JP" altLang="en-US" dirty="0" smtClean="0"/>
              <a:t>施設のローカル制御室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PPS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ビームシャッター、ミュオンブロッカー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入域</a:t>
            </a:r>
            <a:r>
              <a:rPr lang="ja-JP" altLang="en-US" dirty="0" smtClean="0"/>
              <a:t>扉開閉状態、</a:t>
            </a:r>
            <a:r>
              <a:rPr lang="en-US" altLang="ja-JP" dirty="0" smtClean="0"/>
              <a:t>Panic</a:t>
            </a:r>
            <a:r>
              <a:rPr lang="ja-JP" altLang="en-US" dirty="0" smtClean="0"/>
              <a:t>ボタン、放射線モニタ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 smtClean="0"/>
              <a:t>MPS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ミュオン標的、ミュオンビームライン構成機器状態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TPS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中性子標的制御系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92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入域用</a:t>
            </a:r>
            <a:r>
              <a:rPr lang="ja-JP" altLang="en-US" dirty="0"/>
              <a:t>のドアに電気錠を設置</a:t>
            </a:r>
            <a:r>
              <a:rPr lang="ja-JP" altLang="en-US" dirty="0" smtClean="0"/>
              <a:t>し、ビーム</a:t>
            </a:r>
            <a:r>
              <a:rPr lang="ja-JP" altLang="en-US" dirty="0"/>
              <a:t>照射中は</a:t>
            </a:r>
            <a:r>
              <a:rPr lang="ja-JP" altLang="en-US" dirty="0">
                <a:solidFill>
                  <a:srgbClr val="FF0000"/>
                </a:solidFill>
              </a:rPr>
              <a:t>施錠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入域</a:t>
            </a:r>
            <a:r>
              <a:rPr lang="ja-JP" altLang="en-US" dirty="0" smtClean="0"/>
              <a:t>時はビームライン上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0000"/>
                </a:solidFill>
              </a:rPr>
              <a:t>ビーム</a:t>
            </a:r>
            <a:r>
              <a:rPr lang="ja-JP" altLang="en-US" dirty="0" smtClean="0">
                <a:solidFill>
                  <a:srgbClr val="FF0000"/>
                </a:solidFill>
              </a:rPr>
              <a:t>を遮断</a:t>
            </a:r>
            <a:r>
              <a:rPr lang="ja-JP" altLang="en-US" dirty="0" smtClean="0"/>
              <a:t>する構造物</a:t>
            </a:r>
            <a:r>
              <a:rPr lang="en-US" altLang="ja-JP" dirty="0" smtClean="0"/>
              <a:t>(</a:t>
            </a:r>
            <a:r>
              <a:rPr lang="ja-JP" altLang="en-US" dirty="0"/>
              <a:t>中性子</a:t>
            </a:r>
            <a:r>
              <a:rPr lang="ja-JP" altLang="en-US" dirty="0" smtClean="0"/>
              <a:t>シャッター、</a:t>
            </a:r>
            <a:r>
              <a:rPr lang="ja-JP" altLang="en-US" dirty="0" smtClean="0"/>
              <a:t>ミュオンブロッカー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</a:t>
            </a:r>
            <a:r>
              <a:rPr lang="ja-JP" altLang="en-US" dirty="0" smtClean="0"/>
              <a:t>移動。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この思想は、</a:t>
            </a:r>
            <a:r>
              <a:rPr lang="en-US" altLang="ja-JP" dirty="0" smtClean="0"/>
              <a:t>KEK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J-PARC</a:t>
            </a:r>
            <a:r>
              <a:rPr lang="ja-JP" altLang="en-US" dirty="0" smtClean="0"/>
              <a:t>に移行しても、変わりはない考え方。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0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J-PARC</a:t>
            </a:r>
            <a:br>
              <a:rPr lang="en-US" altLang="ja-JP" dirty="0" smtClean="0"/>
            </a:br>
            <a:r>
              <a:rPr lang="en-US" altLang="ja-JP" sz="3600" dirty="0" smtClean="0"/>
              <a:t>(Japan </a:t>
            </a:r>
            <a:r>
              <a:rPr lang="en-US" altLang="ja-JP" sz="3600" dirty="0"/>
              <a:t>Proton Accelerator Research </a:t>
            </a:r>
            <a:r>
              <a:rPr lang="en-US" altLang="ja-JP" sz="3600" dirty="0" smtClean="0"/>
              <a:t>Complex)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ja-JP" altLang="en-US" dirty="0" smtClean="0"/>
              <a:t>施設構成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438843" cy="36004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059832" y="4149080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MLF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物質・生命科学実験</a:t>
            </a:r>
            <a:r>
              <a:rPr lang="ja-JP" altLang="en-US" dirty="0" smtClean="0"/>
              <a:t>施設 </a:t>
            </a:r>
            <a:r>
              <a:rPr lang="en-US" altLang="ja-JP" dirty="0" smtClean="0"/>
              <a:t>- MLF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600" dirty="0"/>
              <a:t>(Material and Life Science Experimental Facility)</a:t>
            </a:r>
            <a:endParaRPr kumimoji="1" lang="ja-JP" altLang="en-US" sz="3600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28208" cy="5213176"/>
          </a:xfrm>
        </p:spPr>
      </p:pic>
    </p:spTree>
    <p:extLst>
      <p:ext uri="{BB962C8B-B14F-4D97-AF65-F5344CB8AC3E}">
        <p14:creationId xmlns:p14="http://schemas.microsoft.com/office/powerpoint/2010/main" val="40054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中性子ビームライン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（</a:t>
            </a:r>
            <a:r>
              <a:rPr lang="en-US" altLang="ja-JP" dirty="0"/>
              <a:t>Neutron </a:t>
            </a:r>
            <a:r>
              <a:rPr lang="en-US" altLang="ja-JP" dirty="0" smtClean="0"/>
              <a:t>Scattering Facility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09" y="1412776"/>
            <a:ext cx="6877475" cy="5206883"/>
          </a:xfrm>
        </p:spPr>
      </p:pic>
    </p:spTree>
    <p:extLst>
      <p:ext uri="{BB962C8B-B14F-4D97-AF65-F5344CB8AC3E}">
        <p14:creationId xmlns:p14="http://schemas.microsoft.com/office/powerpoint/2010/main" val="32001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ミュオン</a:t>
            </a:r>
            <a:r>
              <a:rPr kumimoji="1" lang="ja-JP" altLang="en-US" dirty="0" smtClean="0"/>
              <a:t>ビームライン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Science Facility)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84" y="1600200"/>
            <a:ext cx="4982632" cy="4525963"/>
          </a:xfrm>
        </p:spPr>
      </p:pic>
    </p:spTree>
    <p:extLst>
      <p:ext uri="{BB962C8B-B14F-4D97-AF65-F5344CB8AC3E}">
        <p14:creationId xmlns:p14="http://schemas.microsoft.com/office/powerpoint/2010/main" val="24297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インタロックの区分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PPS </a:t>
            </a:r>
            <a:r>
              <a:rPr lang="en-US" altLang="ja-JP" dirty="0" smtClean="0">
                <a:solidFill>
                  <a:srgbClr val="FF0000"/>
                </a:solidFill>
              </a:rPr>
              <a:t>(Personnel Protection System)</a:t>
            </a:r>
          </a:p>
          <a:p>
            <a:pPr lvl="1"/>
            <a:r>
              <a:rPr lang="ja-JP" altLang="en-US" dirty="0" smtClean="0"/>
              <a:t>作業者の保護を目的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放射線被ばく防護</a:t>
            </a:r>
            <a:endParaRPr lang="en-US" altLang="ja-JP" dirty="0" smtClean="0"/>
          </a:p>
          <a:p>
            <a:r>
              <a:rPr kumimoji="1" lang="en-US" altLang="ja-JP" dirty="0" smtClean="0"/>
              <a:t>MPS (Machine Protection System)</a:t>
            </a:r>
          </a:p>
          <a:p>
            <a:pPr lvl="1"/>
            <a:r>
              <a:rPr lang="ja-JP" altLang="en-US" dirty="0" smtClean="0"/>
              <a:t>機器の保護を目的</a:t>
            </a:r>
            <a:endParaRPr lang="en-US" altLang="ja-JP" dirty="0" smtClean="0"/>
          </a:p>
          <a:p>
            <a:pPr marL="914400" lvl="2" indent="0">
              <a:buNone/>
            </a:pPr>
            <a:r>
              <a:rPr kumimoji="1" lang="ja-JP" altLang="en-US" dirty="0" smtClean="0"/>
              <a:t>過電流、過電圧、加熱、焼損　</a:t>
            </a:r>
            <a:r>
              <a:rPr kumimoji="1" lang="en-US" altLang="ja-JP" dirty="0" err="1" smtClean="0"/>
              <a:t>etc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ja-JP" altLang="en-US" dirty="0"/>
              <a:t>ミュオン黒鉛</a:t>
            </a:r>
            <a:r>
              <a:rPr lang="ja-JP" altLang="en-US" dirty="0" smtClean="0"/>
              <a:t>標的防護</a:t>
            </a:r>
            <a:endParaRPr lang="en-US" altLang="ja-JP" dirty="0" smtClean="0"/>
          </a:p>
          <a:p>
            <a:r>
              <a:rPr lang="en-US" altLang="ja-JP" dirty="0" smtClean="0"/>
              <a:t>TPS (Target Protection System)</a:t>
            </a:r>
          </a:p>
          <a:p>
            <a:pPr lvl="1"/>
            <a:r>
              <a:rPr lang="ja-JP" altLang="en-US" dirty="0" smtClean="0"/>
              <a:t>中性子発生水銀標的の保護を目的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743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放射線防護に必要な考え方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放射線被ばくを</a:t>
            </a:r>
            <a:r>
              <a:rPr lang="ja-JP" altLang="en-US" sz="3600" dirty="0" smtClean="0"/>
              <a:t>させない</a:t>
            </a:r>
            <a:r>
              <a:rPr lang="ja-JP" altLang="en-US" sz="3600" dirty="0"/>
              <a:t>為</a:t>
            </a:r>
            <a:r>
              <a:rPr lang="ja-JP" altLang="en-US" sz="3600" dirty="0" smtClean="0"/>
              <a:t>に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	</a:t>
            </a:r>
            <a:r>
              <a:rPr lang="ja-JP" altLang="en-US" dirty="0" smtClean="0"/>
              <a:t>ビームが照射中には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実験エリアに入域できないようにする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	</a:t>
            </a:r>
            <a:r>
              <a:rPr lang="ja-JP" altLang="en-US" dirty="0"/>
              <a:t>実験</a:t>
            </a:r>
            <a:r>
              <a:rPr lang="ja-JP" altLang="en-US" dirty="0" smtClean="0"/>
              <a:t>エリアに入域する際には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ビーム照射を</a:t>
            </a:r>
            <a:r>
              <a:rPr lang="ja-JP" altLang="en-US" dirty="0"/>
              <a:t>止める</a:t>
            </a:r>
            <a:r>
              <a:rPr lang="ja-JP" altLang="en-US" dirty="0" smtClean="0"/>
              <a:t>機構を設ける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87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実験エリアへの入域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ビーム照射中は入域禁止</a:t>
            </a:r>
            <a:r>
              <a:rPr kumimoji="1" lang="en-US" altLang="ja-JP" dirty="0" smtClean="0"/>
              <a:t>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入域用のドアに電気錠を設置し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ビーム照射中</a:t>
            </a:r>
            <a:r>
              <a:rPr lang="ja-JP" altLang="en-US" dirty="0" smtClean="0"/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施錠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入域時はビーム照射停止</a:t>
            </a:r>
            <a:r>
              <a:rPr lang="en-US" altLang="ja-JP" dirty="0" smtClean="0"/>
              <a:t>】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入域時はビームライン上</a:t>
            </a:r>
            <a:r>
              <a:rPr lang="ja-JP" altLang="en-US" dirty="0" smtClean="0"/>
              <a:t>に</a:t>
            </a:r>
            <a:r>
              <a:rPr lang="ja-JP" altLang="en-US" dirty="0" smtClean="0">
                <a:solidFill>
                  <a:srgbClr val="FF0000"/>
                </a:solidFill>
              </a:rPr>
              <a:t>ビーム</a:t>
            </a:r>
            <a:r>
              <a:rPr lang="ja-JP" altLang="en-US" dirty="0" smtClean="0">
                <a:solidFill>
                  <a:srgbClr val="FF0000"/>
                </a:solidFill>
              </a:rPr>
              <a:t>を遮断</a:t>
            </a:r>
            <a:r>
              <a:rPr lang="ja-JP" altLang="en-US" dirty="0" smtClean="0"/>
              <a:t>する構造物</a:t>
            </a:r>
            <a:r>
              <a:rPr lang="en-US" altLang="ja-JP" dirty="0" smtClean="0"/>
              <a:t>(</a:t>
            </a:r>
            <a:r>
              <a:rPr lang="ja-JP" altLang="en-US" dirty="0"/>
              <a:t>中性子</a:t>
            </a:r>
            <a:r>
              <a:rPr lang="ja-JP" altLang="en-US" dirty="0" smtClean="0"/>
              <a:t>シャッター、ミュオンブロッカー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を移動</a:t>
            </a:r>
            <a:r>
              <a:rPr lang="ja-JP" altLang="en-US" dirty="0" smtClean="0"/>
              <a:t>させる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600" dirty="0" smtClean="0"/>
              <a:t>ミュオン</a:t>
            </a:r>
            <a:r>
              <a:rPr lang="ja-JP" altLang="en-US" sz="2600" dirty="0"/>
              <a:t>の</a:t>
            </a:r>
            <a:r>
              <a:rPr lang="ja-JP" altLang="en-US" sz="2600" dirty="0" smtClean="0"/>
              <a:t>場合は偏向電磁石の電源を落とす場合もある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290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PPS</a:t>
            </a:r>
            <a:r>
              <a:rPr lang="ja-JP" altLang="en-US" dirty="0" smtClean="0"/>
              <a:t>各操作機器の</a:t>
            </a:r>
            <a:r>
              <a:rPr lang="ja-JP" altLang="en-US" dirty="0"/>
              <a:t>例</a:t>
            </a:r>
            <a:endParaRPr kumimoji="1" lang="ja-JP" altLang="en-US" sz="31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542546" y="5117251"/>
            <a:ext cx="2664296" cy="1120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2800" dirty="0" smtClean="0"/>
              <a:t>Panic</a:t>
            </a:r>
            <a:r>
              <a:rPr kumimoji="1" lang="ja-JP" altLang="en-US" sz="2800" dirty="0" smtClean="0"/>
              <a:t>ボタン</a:t>
            </a:r>
            <a:endParaRPr kumimoji="1" lang="en-US" altLang="ja-JP" sz="2800" dirty="0" smtClean="0"/>
          </a:p>
          <a:p>
            <a:pPr marL="0" indent="0" algn="ctr">
              <a:buNone/>
            </a:pP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加速器停止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102333" cy="38792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32913"/>
            <a:ext cx="2461780" cy="35283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6955"/>
            <a:ext cx="2520280" cy="3560308"/>
          </a:xfrm>
          <a:prstGeom prst="rect">
            <a:avLst/>
          </a:prstGeom>
        </p:spPr>
      </p:pic>
      <p:sp>
        <p:nvSpPr>
          <p:cNvPr id="10" name="コンテンツ プレースホルダー 7"/>
          <p:cNvSpPr txBox="1">
            <a:spLocks/>
          </p:cNvSpPr>
          <p:nvPr/>
        </p:nvSpPr>
        <p:spPr>
          <a:xfrm>
            <a:off x="3390622" y="5085184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800" dirty="0" smtClean="0"/>
              <a:t>Shutter/B</a:t>
            </a:r>
            <a:r>
              <a:rPr lang="ja-JP" altLang="en-US" sz="2800" dirty="0" err="1" smtClean="0"/>
              <a:t>ｌ</a:t>
            </a:r>
            <a:r>
              <a:rPr lang="en-US" altLang="ja-JP" sz="2800" dirty="0" err="1" smtClean="0"/>
              <a:t>ocker</a:t>
            </a:r>
            <a:endParaRPr lang="en-US" altLang="ja-JP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dirty="0" smtClean="0"/>
              <a:t>コントローラー</a:t>
            </a:r>
            <a:endParaRPr lang="en-US" altLang="ja-JP" sz="2800" dirty="0" smtClean="0"/>
          </a:p>
        </p:txBody>
      </p:sp>
      <p:sp>
        <p:nvSpPr>
          <p:cNvPr id="12" name="コンテンツ プレースホルダー 7"/>
          <p:cNvSpPr txBox="1">
            <a:spLocks/>
          </p:cNvSpPr>
          <p:nvPr/>
        </p:nvSpPr>
        <p:spPr>
          <a:xfrm>
            <a:off x="6084059" y="5147960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800" dirty="0" smtClean="0"/>
              <a:t>扉開閉器</a:t>
            </a:r>
            <a:endParaRPr lang="en-US" altLang="ja-JP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800" dirty="0" smtClean="0"/>
              <a:t>(</a:t>
            </a:r>
            <a:r>
              <a:rPr lang="ja-JP" altLang="en-US" sz="2800" dirty="0" smtClean="0"/>
              <a:t>入域扉解錠</a:t>
            </a:r>
            <a:r>
              <a:rPr lang="en-US" altLang="ja-JP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275</Words>
  <Application>Microsoft Office PowerPoint</Application>
  <PresentationFormat>画面に合わせる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J-PARC MLFの PPSインタロック機器</vt:lpstr>
      <vt:lpstr>J-PARC (Japan Proton Accelerator Research Complex)  施設構成</vt:lpstr>
      <vt:lpstr>物質・生命科学実験施設 - MLF (Material and Life Science Experimental Facility)</vt:lpstr>
      <vt:lpstr>中性子ビームライン （Neutron Scattering Facility）</vt:lpstr>
      <vt:lpstr>ミュオンビームライン (Muon Science Facility)</vt:lpstr>
      <vt:lpstr>インタロックの区分</vt:lpstr>
      <vt:lpstr>放射線防護に必要な考え方</vt:lpstr>
      <vt:lpstr>実験エリアへの入域</vt:lpstr>
      <vt:lpstr>PPS各操作機器の例</vt:lpstr>
      <vt:lpstr>中性子シャッター制御系の構成</vt:lpstr>
      <vt:lpstr>入域フローチャート</vt:lpstr>
      <vt:lpstr>実験エリアの構造例(BL08 SHPRD)</vt:lpstr>
      <vt:lpstr>ミュオンビームラインの機器配置例(D-Line)</vt:lpstr>
      <vt:lpstr>MLFインタロック機器の統括管理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 MLFの PPSインタロック機器</dc:title>
  <dc:creator>muon_target</dc:creator>
  <cp:lastModifiedBy>muon_target</cp:lastModifiedBy>
  <cp:revision>29</cp:revision>
  <dcterms:created xsi:type="dcterms:W3CDTF">2013-12-04T02:14:32Z</dcterms:created>
  <dcterms:modified xsi:type="dcterms:W3CDTF">2013-12-05T11:01:24Z</dcterms:modified>
</cp:coreProperties>
</file>