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C0EB6F-1F40-4E80-B6B0-22FD5AD25BD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4433BB9-67D3-477A-8F36-D9173B2A9423}">
      <dgm:prSet phldrT="[テキスト]"/>
      <dgm:spPr/>
      <dgm:t>
        <a:bodyPr/>
        <a:lstStyle/>
        <a:p>
          <a:r>
            <a:rPr kumimoji="1" lang="ja-JP" altLang="en-US" dirty="0" smtClean="0"/>
            <a:t>超伝導</a:t>
          </a:r>
          <a:endParaRPr kumimoji="1" lang="ja-JP" altLang="en-US" dirty="0"/>
        </a:p>
      </dgm:t>
    </dgm:pt>
    <dgm:pt modelId="{283DA80E-8179-4317-92FF-C6FE962A612F}" type="parTrans" cxnId="{48B767DF-8EDF-4FB7-B2BE-C80745A3C5B9}">
      <dgm:prSet/>
      <dgm:spPr/>
      <dgm:t>
        <a:bodyPr/>
        <a:lstStyle/>
        <a:p>
          <a:endParaRPr kumimoji="1" lang="ja-JP" altLang="en-US"/>
        </a:p>
      </dgm:t>
    </dgm:pt>
    <dgm:pt modelId="{C2B25662-0A8B-48B5-BA15-C750744C8170}" type="sibTrans" cxnId="{48B767DF-8EDF-4FB7-B2BE-C80745A3C5B9}">
      <dgm:prSet/>
      <dgm:spPr/>
      <dgm:t>
        <a:bodyPr/>
        <a:lstStyle/>
        <a:p>
          <a:endParaRPr kumimoji="1" lang="ja-JP" altLang="en-US"/>
        </a:p>
      </dgm:t>
    </dgm:pt>
    <dgm:pt modelId="{71F1A014-D35B-4139-B938-5FCB6C72D384}">
      <dgm:prSet phldrT="[テキスト]"/>
      <dgm:spPr/>
      <dgm:t>
        <a:bodyPr/>
        <a:lstStyle/>
        <a:p>
          <a:r>
            <a:rPr kumimoji="1" lang="ja-JP" altLang="en-US" dirty="0" smtClean="0"/>
            <a:t>電気抵抗が消える！</a:t>
          </a:r>
          <a:endParaRPr kumimoji="1" lang="ja-JP" altLang="en-US" dirty="0"/>
        </a:p>
      </dgm:t>
    </dgm:pt>
    <dgm:pt modelId="{B7518320-2AA6-4107-A217-B78D6A0374E6}" type="parTrans" cxnId="{C2CD8BE3-F97E-4E33-A4D3-22F675DFF5FC}">
      <dgm:prSet/>
      <dgm:spPr/>
      <dgm:t>
        <a:bodyPr/>
        <a:lstStyle/>
        <a:p>
          <a:endParaRPr kumimoji="1" lang="ja-JP" altLang="en-US"/>
        </a:p>
      </dgm:t>
    </dgm:pt>
    <dgm:pt modelId="{D8832A57-6FEC-4319-A204-25A994C4D095}" type="sibTrans" cxnId="{C2CD8BE3-F97E-4E33-A4D3-22F675DFF5FC}">
      <dgm:prSet/>
      <dgm:spPr/>
      <dgm:t>
        <a:bodyPr/>
        <a:lstStyle/>
        <a:p>
          <a:endParaRPr kumimoji="1" lang="ja-JP" altLang="en-US"/>
        </a:p>
      </dgm:t>
    </dgm:pt>
    <dgm:pt modelId="{01E35BC3-2B57-423A-8A85-075534F89BE6}">
      <dgm:prSet phldrT="[テキスト]"/>
      <dgm:spPr/>
      <dgm:t>
        <a:bodyPr/>
        <a:lstStyle/>
        <a:p>
          <a:r>
            <a:rPr kumimoji="1" lang="ja-JP" altLang="en-US" dirty="0" smtClean="0"/>
            <a:t>電子対（クーパー対）の凝縮</a:t>
          </a:r>
          <a:endParaRPr kumimoji="1" lang="ja-JP" altLang="en-US" dirty="0"/>
        </a:p>
      </dgm:t>
    </dgm:pt>
    <dgm:pt modelId="{492A17BE-BFBC-43E6-AA25-4BCEB1787E92}" type="parTrans" cxnId="{6E52C76E-B263-42F3-94FD-BECB99006FC2}">
      <dgm:prSet/>
      <dgm:spPr/>
      <dgm:t>
        <a:bodyPr/>
        <a:lstStyle/>
        <a:p>
          <a:endParaRPr kumimoji="1" lang="ja-JP" altLang="en-US"/>
        </a:p>
      </dgm:t>
    </dgm:pt>
    <dgm:pt modelId="{180378DB-1362-40F0-A42E-CF2D0CAF0751}" type="sibTrans" cxnId="{6E52C76E-B263-42F3-94FD-BECB99006FC2}">
      <dgm:prSet/>
      <dgm:spPr/>
      <dgm:t>
        <a:bodyPr/>
        <a:lstStyle/>
        <a:p>
          <a:endParaRPr kumimoji="1" lang="ja-JP" altLang="en-US"/>
        </a:p>
      </dgm:t>
    </dgm:pt>
    <dgm:pt modelId="{CC6830B5-F5FB-472E-9E47-DD994F90F3DB}">
      <dgm:prSet phldrT="[テキスト]"/>
      <dgm:spPr/>
      <dgm:t>
        <a:bodyPr/>
        <a:lstStyle/>
        <a:p>
          <a:r>
            <a:rPr kumimoji="1" lang="ja-JP" altLang="en-US" dirty="0" smtClean="0"/>
            <a:t>ＱＣＤ</a:t>
          </a:r>
          <a:endParaRPr kumimoji="1" lang="ja-JP" altLang="en-US" dirty="0"/>
        </a:p>
      </dgm:t>
    </dgm:pt>
    <dgm:pt modelId="{9F66B249-83A6-40AE-AE34-84E5B331CB2A}" type="parTrans" cxnId="{653325A5-9EFE-46A8-8E53-AA0B4F86F119}">
      <dgm:prSet/>
      <dgm:spPr/>
      <dgm:t>
        <a:bodyPr/>
        <a:lstStyle/>
        <a:p>
          <a:endParaRPr kumimoji="1" lang="ja-JP" altLang="en-US"/>
        </a:p>
      </dgm:t>
    </dgm:pt>
    <dgm:pt modelId="{1BE380FA-2CFA-4142-BD2C-94319A2DCA54}" type="sibTrans" cxnId="{653325A5-9EFE-46A8-8E53-AA0B4F86F119}">
      <dgm:prSet/>
      <dgm:spPr/>
      <dgm:t>
        <a:bodyPr/>
        <a:lstStyle/>
        <a:p>
          <a:endParaRPr kumimoji="1" lang="ja-JP" altLang="en-US"/>
        </a:p>
      </dgm:t>
    </dgm:pt>
    <dgm:pt modelId="{E29FAF03-F0F0-4492-B1BD-9627EF1F3778}">
      <dgm:prSet phldrT="[テキスト]"/>
      <dgm:spPr/>
      <dgm:t>
        <a:bodyPr/>
        <a:lstStyle/>
        <a:p>
          <a:r>
            <a:rPr kumimoji="1" lang="ja-JP" altLang="en-US" dirty="0" smtClean="0"/>
            <a:t>質量の起源</a:t>
          </a:r>
          <a:endParaRPr kumimoji="1" lang="ja-JP" altLang="en-US" dirty="0"/>
        </a:p>
      </dgm:t>
    </dgm:pt>
    <dgm:pt modelId="{8A929EFF-33D0-41DE-B029-2B1C615C3FE2}" type="parTrans" cxnId="{9AF1EF0A-20D6-4F96-AFBB-7989D0FFFC43}">
      <dgm:prSet/>
      <dgm:spPr/>
      <dgm:t>
        <a:bodyPr/>
        <a:lstStyle/>
        <a:p>
          <a:endParaRPr kumimoji="1" lang="ja-JP" altLang="en-US"/>
        </a:p>
      </dgm:t>
    </dgm:pt>
    <dgm:pt modelId="{D8CEBFA3-A7DA-466A-AF2E-A83C091D0798}" type="sibTrans" cxnId="{9AF1EF0A-20D6-4F96-AFBB-7989D0FFFC43}">
      <dgm:prSet/>
      <dgm:spPr/>
      <dgm:t>
        <a:bodyPr/>
        <a:lstStyle/>
        <a:p>
          <a:endParaRPr kumimoji="1" lang="ja-JP" altLang="en-US"/>
        </a:p>
      </dgm:t>
    </dgm:pt>
    <dgm:pt modelId="{3D8C6AC6-2F8E-48D0-AB65-98235BE68746}">
      <dgm:prSet phldrT="[テキスト]"/>
      <dgm:spPr/>
      <dgm:t>
        <a:bodyPr/>
        <a:lstStyle/>
        <a:p>
          <a:r>
            <a:rPr kumimoji="1" lang="ja-JP" altLang="en-US" dirty="0" smtClean="0"/>
            <a:t>クォーク・反クォーク対の凝縮</a:t>
          </a:r>
          <a:endParaRPr kumimoji="1" lang="ja-JP" altLang="en-US" dirty="0"/>
        </a:p>
      </dgm:t>
    </dgm:pt>
    <dgm:pt modelId="{AF41DC60-9DE9-4E7F-832B-E598E0B90222}" type="parTrans" cxnId="{6E0A2A78-3081-46D0-9A1B-6BDE90050E2C}">
      <dgm:prSet/>
      <dgm:spPr/>
      <dgm:t>
        <a:bodyPr/>
        <a:lstStyle/>
        <a:p>
          <a:endParaRPr kumimoji="1" lang="ja-JP" altLang="en-US"/>
        </a:p>
      </dgm:t>
    </dgm:pt>
    <dgm:pt modelId="{5F9E4B48-33C5-4EC7-A527-BBD328AFF2B7}" type="sibTrans" cxnId="{6E0A2A78-3081-46D0-9A1B-6BDE90050E2C}">
      <dgm:prSet/>
      <dgm:spPr/>
      <dgm:t>
        <a:bodyPr/>
        <a:lstStyle/>
        <a:p>
          <a:endParaRPr kumimoji="1" lang="ja-JP" altLang="en-US"/>
        </a:p>
      </dgm:t>
    </dgm:pt>
    <dgm:pt modelId="{5B0214C2-A82C-41FB-9D00-74E4729AF901}" type="pres">
      <dgm:prSet presAssocID="{CDC0EB6F-1F40-4E80-B6B0-22FD5AD25B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D03C49A-23B1-4EE7-9849-F832CCF64F83}" type="pres">
      <dgm:prSet presAssocID="{E4433BB9-67D3-477A-8F36-D9173B2A9423}" presName="composite" presStyleCnt="0"/>
      <dgm:spPr/>
    </dgm:pt>
    <dgm:pt modelId="{43AB7978-9082-4C6C-9027-907C10A6F788}" type="pres">
      <dgm:prSet presAssocID="{E4433BB9-67D3-477A-8F36-D9173B2A9423}" presName="parTx" presStyleLbl="alignNode1" presStyleIdx="0" presStyleCnt="2" custLinFactNeighborY="2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C41D7097-5319-4623-A1DF-AFC7F9D969E4}" type="pres">
      <dgm:prSet presAssocID="{E4433BB9-67D3-477A-8F36-D9173B2A9423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91DD3C95-95AA-47ED-A208-6E47A9BC1E70}" type="pres">
      <dgm:prSet presAssocID="{C2B25662-0A8B-48B5-BA15-C750744C8170}" presName="space" presStyleCnt="0"/>
      <dgm:spPr/>
    </dgm:pt>
    <dgm:pt modelId="{F1CC9CB1-191B-474D-B7EA-A1AAEA5B2F73}" type="pres">
      <dgm:prSet presAssocID="{CC6830B5-F5FB-472E-9E47-DD994F90F3DB}" presName="composite" presStyleCnt="0"/>
      <dgm:spPr/>
    </dgm:pt>
    <dgm:pt modelId="{1708BF39-9B8D-4A7E-BB64-BBB585D08F2C}" type="pres">
      <dgm:prSet presAssocID="{CC6830B5-F5FB-472E-9E47-DD994F90F3D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7277734-DBE6-442B-92DA-29EC8F08A072}" type="pres">
      <dgm:prSet presAssocID="{CC6830B5-F5FB-472E-9E47-DD994F90F3D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48B767DF-8EDF-4FB7-B2BE-C80745A3C5B9}" srcId="{CDC0EB6F-1F40-4E80-B6B0-22FD5AD25BD7}" destId="{E4433BB9-67D3-477A-8F36-D9173B2A9423}" srcOrd="0" destOrd="0" parTransId="{283DA80E-8179-4317-92FF-C6FE962A612F}" sibTransId="{C2B25662-0A8B-48B5-BA15-C750744C8170}"/>
    <dgm:cxn modelId="{3BD4CD91-2ABF-4D6B-8071-7ADCDFE3C13E}" type="presOf" srcId="{CDC0EB6F-1F40-4E80-B6B0-22FD5AD25BD7}" destId="{5B0214C2-A82C-41FB-9D00-74E4729AF901}" srcOrd="0" destOrd="0" presId="urn:microsoft.com/office/officeart/2005/8/layout/hList1"/>
    <dgm:cxn modelId="{F7361FEF-8CB8-40F0-A6BE-7EE65D842957}" type="presOf" srcId="{E29FAF03-F0F0-4492-B1BD-9627EF1F3778}" destId="{A7277734-DBE6-442B-92DA-29EC8F08A072}" srcOrd="0" destOrd="0" presId="urn:microsoft.com/office/officeart/2005/8/layout/hList1"/>
    <dgm:cxn modelId="{653325A5-9EFE-46A8-8E53-AA0B4F86F119}" srcId="{CDC0EB6F-1F40-4E80-B6B0-22FD5AD25BD7}" destId="{CC6830B5-F5FB-472E-9E47-DD994F90F3DB}" srcOrd="1" destOrd="0" parTransId="{9F66B249-83A6-40AE-AE34-84E5B331CB2A}" sibTransId="{1BE380FA-2CFA-4142-BD2C-94319A2DCA54}"/>
    <dgm:cxn modelId="{F7551526-8550-4F6D-B98D-9541FA1A4CDA}" type="presOf" srcId="{01E35BC3-2B57-423A-8A85-075534F89BE6}" destId="{C41D7097-5319-4623-A1DF-AFC7F9D969E4}" srcOrd="0" destOrd="1" presId="urn:microsoft.com/office/officeart/2005/8/layout/hList1"/>
    <dgm:cxn modelId="{1B70A7D7-23B9-42FC-A591-3FAD12770172}" type="presOf" srcId="{CC6830B5-F5FB-472E-9E47-DD994F90F3DB}" destId="{1708BF39-9B8D-4A7E-BB64-BBB585D08F2C}" srcOrd="0" destOrd="0" presId="urn:microsoft.com/office/officeart/2005/8/layout/hList1"/>
    <dgm:cxn modelId="{337C035A-8BAB-4829-AC7F-00A66E9E21BD}" type="presOf" srcId="{71F1A014-D35B-4139-B938-5FCB6C72D384}" destId="{C41D7097-5319-4623-A1DF-AFC7F9D969E4}" srcOrd="0" destOrd="0" presId="urn:microsoft.com/office/officeart/2005/8/layout/hList1"/>
    <dgm:cxn modelId="{9AF1EF0A-20D6-4F96-AFBB-7989D0FFFC43}" srcId="{CC6830B5-F5FB-472E-9E47-DD994F90F3DB}" destId="{E29FAF03-F0F0-4492-B1BD-9627EF1F3778}" srcOrd="0" destOrd="0" parTransId="{8A929EFF-33D0-41DE-B029-2B1C615C3FE2}" sibTransId="{D8CEBFA3-A7DA-466A-AF2E-A83C091D0798}"/>
    <dgm:cxn modelId="{6E0A2A78-3081-46D0-9A1B-6BDE90050E2C}" srcId="{CC6830B5-F5FB-472E-9E47-DD994F90F3DB}" destId="{3D8C6AC6-2F8E-48D0-AB65-98235BE68746}" srcOrd="1" destOrd="0" parTransId="{AF41DC60-9DE9-4E7F-832B-E598E0B90222}" sibTransId="{5F9E4B48-33C5-4EC7-A527-BBD328AFF2B7}"/>
    <dgm:cxn modelId="{B3427D97-F812-4523-8CA0-A87FF49F2443}" type="presOf" srcId="{E4433BB9-67D3-477A-8F36-D9173B2A9423}" destId="{43AB7978-9082-4C6C-9027-907C10A6F788}" srcOrd="0" destOrd="0" presId="urn:microsoft.com/office/officeart/2005/8/layout/hList1"/>
    <dgm:cxn modelId="{D54C44D4-AFF7-42C0-8488-E8C26EE9BB8F}" type="presOf" srcId="{3D8C6AC6-2F8E-48D0-AB65-98235BE68746}" destId="{A7277734-DBE6-442B-92DA-29EC8F08A072}" srcOrd="0" destOrd="1" presId="urn:microsoft.com/office/officeart/2005/8/layout/hList1"/>
    <dgm:cxn modelId="{C2CD8BE3-F97E-4E33-A4D3-22F675DFF5FC}" srcId="{E4433BB9-67D3-477A-8F36-D9173B2A9423}" destId="{71F1A014-D35B-4139-B938-5FCB6C72D384}" srcOrd="0" destOrd="0" parTransId="{B7518320-2AA6-4107-A217-B78D6A0374E6}" sibTransId="{D8832A57-6FEC-4319-A204-25A994C4D095}"/>
    <dgm:cxn modelId="{6E52C76E-B263-42F3-94FD-BECB99006FC2}" srcId="{E4433BB9-67D3-477A-8F36-D9173B2A9423}" destId="{01E35BC3-2B57-423A-8A85-075534F89BE6}" srcOrd="1" destOrd="0" parTransId="{492A17BE-BFBC-43E6-AA25-4BCEB1787E92}" sibTransId="{180378DB-1362-40F0-A42E-CF2D0CAF0751}"/>
    <dgm:cxn modelId="{B4BB06AD-75C5-4CCB-8732-19A1C8C34EC8}" type="presParOf" srcId="{5B0214C2-A82C-41FB-9D00-74E4729AF901}" destId="{7D03C49A-23B1-4EE7-9849-F832CCF64F83}" srcOrd="0" destOrd="0" presId="urn:microsoft.com/office/officeart/2005/8/layout/hList1"/>
    <dgm:cxn modelId="{D021B69A-E02E-4C3F-9BDC-A77FC3235CE4}" type="presParOf" srcId="{7D03C49A-23B1-4EE7-9849-F832CCF64F83}" destId="{43AB7978-9082-4C6C-9027-907C10A6F788}" srcOrd="0" destOrd="0" presId="urn:microsoft.com/office/officeart/2005/8/layout/hList1"/>
    <dgm:cxn modelId="{19F1E22A-8F8A-4F83-B939-E9AB9169FBBE}" type="presParOf" srcId="{7D03C49A-23B1-4EE7-9849-F832CCF64F83}" destId="{C41D7097-5319-4623-A1DF-AFC7F9D969E4}" srcOrd="1" destOrd="0" presId="urn:microsoft.com/office/officeart/2005/8/layout/hList1"/>
    <dgm:cxn modelId="{203DD83C-A84D-4047-862B-BBBA9EDE2A60}" type="presParOf" srcId="{5B0214C2-A82C-41FB-9D00-74E4729AF901}" destId="{91DD3C95-95AA-47ED-A208-6E47A9BC1E70}" srcOrd="1" destOrd="0" presId="urn:microsoft.com/office/officeart/2005/8/layout/hList1"/>
    <dgm:cxn modelId="{805235EE-0F6D-4ED8-AC4B-7398030454E8}" type="presParOf" srcId="{5B0214C2-A82C-41FB-9D00-74E4729AF901}" destId="{F1CC9CB1-191B-474D-B7EA-A1AAEA5B2F73}" srcOrd="2" destOrd="0" presId="urn:microsoft.com/office/officeart/2005/8/layout/hList1"/>
    <dgm:cxn modelId="{C630037D-611A-4A2F-9538-196DC17BDEEB}" type="presParOf" srcId="{F1CC9CB1-191B-474D-B7EA-A1AAEA5B2F73}" destId="{1708BF39-9B8D-4A7E-BB64-BBB585D08F2C}" srcOrd="0" destOrd="0" presId="urn:microsoft.com/office/officeart/2005/8/layout/hList1"/>
    <dgm:cxn modelId="{3780991C-9B8E-4D06-83E6-7267551B6B9A}" type="presParOf" srcId="{F1CC9CB1-191B-474D-B7EA-A1AAEA5B2F73}" destId="{A7277734-DBE6-442B-92DA-29EC8F08A072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4C314-43C7-4C06-BAA2-33300202FA2A}" type="datetimeFigureOut">
              <a:rPr kumimoji="1" lang="ja-JP" altLang="en-US" smtClean="0"/>
              <a:t>2009/7/6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9F976-96D1-4E46-A523-824339C022C3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B203F-C5A7-4B11-9E6C-449036226C2B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54EE4-B246-4418-8F86-5857D8B0EBFD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4EE4-B246-4418-8F86-5857D8B0EBF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4EE4-B246-4418-8F86-5857D8B0EBF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pPr/>
              <a:t>2009/7/6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71406" y="71414"/>
            <a:ext cx="7215238" cy="72547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格子量子色力学シミュレーション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2844" y="928670"/>
            <a:ext cx="30003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量子色力学</a:t>
            </a:r>
            <a:r>
              <a:rPr kumimoji="1" lang="en-US" altLang="ja-JP" sz="2400" dirty="0" smtClean="0"/>
              <a:t>(QCD)</a:t>
            </a:r>
          </a:p>
          <a:p>
            <a:r>
              <a:rPr kumimoji="1" lang="en-US" altLang="ja-JP" sz="2400" dirty="0" smtClean="0"/>
              <a:t>= </a:t>
            </a:r>
            <a:r>
              <a:rPr kumimoji="1" lang="ja-JP" altLang="en-US" sz="2400" dirty="0" smtClean="0"/>
              <a:t>強い力の基礎理論</a:t>
            </a:r>
            <a:endParaRPr kumimoji="1" lang="ja-JP" altLang="en-US" sz="2400" dirty="0"/>
          </a:p>
        </p:txBody>
      </p:sp>
      <p:pic>
        <p:nvPicPr>
          <p:cNvPr id="6" name="Picture 2" descr="http://jlqcd.kek.jp/box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29653" y="0"/>
            <a:ext cx="714348" cy="821500"/>
          </a:xfrm>
          <a:prstGeom prst="rect">
            <a:avLst/>
          </a:prstGeom>
          <a:noFill/>
        </p:spPr>
      </p:pic>
      <p:sp>
        <p:nvSpPr>
          <p:cNvPr id="9" name="テキスト ボックス 8"/>
          <p:cNvSpPr txBox="1"/>
          <p:nvPr/>
        </p:nvSpPr>
        <p:spPr>
          <a:xfrm>
            <a:off x="2643174" y="1896611"/>
            <a:ext cx="28575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/>
              <a:t>クォークを結びつけて</a:t>
            </a:r>
            <a:endParaRPr lang="en-US" altLang="ja-JP" sz="2000" dirty="0" smtClean="0"/>
          </a:p>
          <a:p>
            <a:r>
              <a:rPr kumimoji="1" lang="ja-JP" altLang="en-US" sz="2000" dirty="0" smtClean="0"/>
              <a:t>核子をつくる力</a:t>
            </a:r>
            <a:endParaRPr kumimoji="1" lang="en-US" altLang="ja-JP" sz="2000" dirty="0" smtClean="0"/>
          </a:p>
          <a:p>
            <a:pPr marL="261938" indent="-261938">
              <a:buFont typeface="Arial" pitchFamily="34" charset="0"/>
              <a:buChar char="•"/>
            </a:pPr>
            <a:r>
              <a:rPr lang="ja-JP" altLang="en-US" sz="2000" dirty="0" smtClean="0"/>
              <a:t>“色”の交換によって力が生まれる</a:t>
            </a:r>
            <a:endParaRPr lang="en-US" altLang="ja-JP" sz="2000" dirty="0" smtClean="0"/>
          </a:p>
          <a:p>
            <a:pPr marL="261938" indent="-261938">
              <a:buFont typeface="Arial" pitchFamily="34" charset="0"/>
              <a:buChar char="•"/>
            </a:pPr>
            <a:r>
              <a:rPr kumimoji="1" lang="ja-JP" altLang="en-US" sz="2000" dirty="0" smtClean="0"/>
              <a:t>高エネルギーで弱く、低エネルギーで強い。</a:t>
            </a:r>
            <a:endParaRPr kumimoji="1" lang="en-US" altLang="ja-JP" sz="2000" dirty="0" smtClean="0"/>
          </a:p>
          <a:p>
            <a:pPr marL="261938" indent="-261938"/>
            <a:r>
              <a:rPr lang="en-US" altLang="ja-JP" sz="2000" dirty="0" smtClean="0">
                <a:sym typeface="Symbol"/>
              </a:rPr>
              <a:t></a:t>
            </a:r>
            <a:r>
              <a:rPr lang="ja-JP" altLang="en-US" sz="2000" dirty="0" smtClean="0">
                <a:sym typeface="Symbol"/>
              </a:rPr>
              <a:t>　クォークの閉じ込め</a:t>
            </a:r>
            <a:endParaRPr kumimoji="1" lang="ja-JP" altLang="en-US" sz="2000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5715008" y="1285860"/>
            <a:ext cx="3000396" cy="3643338"/>
            <a:chOff x="285720" y="3000396"/>
            <a:chExt cx="3000396" cy="3714752"/>
          </a:xfrm>
        </p:grpSpPr>
        <p:pic>
          <p:nvPicPr>
            <p:cNvPr id="10" name="Picture 2" descr="http://www.kek.jp/newskek/2007/mayjun/photo/supercomputer2_4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3000396"/>
              <a:ext cx="2864940" cy="2245121"/>
            </a:xfrm>
            <a:prstGeom prst="rect">
              <a:avLst/>
            </a:prstGeom>
            <a:noFill/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62958" y="5500702"/>
              <a:ext cx="1823158" cy="1214446"/>
            </a:xfrm>
            <a:prstGeom prst="rect">
              <a:avLst/>
            </a:prstGeom>
            <a:noFill/>
          </p:spPr>
        </p:pic>
        <p:cxnSp>
          <p:nvCxnSpPr>
            <p:cNvPr id="12" name="直線コネクタ 11"/>
            <p:cNvCxnSpPr/>
            <p:nvPr/>
          </p:nvCxnSpPr>
          <p:spPr>
            <a:xfrm>
              <a:off x="285720" y="4857760"/>
              <a:ext cx="1714512" cy="857256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rot="16200000" flipH="1">
              <a:off x="821505" y="4321975"/>
              <a:ext cx="2500330" cy="285752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4" name="テキスト ボックス 13"/>
          <p:cNvSpPr txBox="1"/>
          <p:nvPr/>
        </p:nvSpPr>
        <p:spPr>
          <a:xfrm>
            <a:off x="714348" y="5000636"/>
            <a:ext cx="3850734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自由度が多すぎて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kumimoji="1" lang="ja-JP" altLang="en-US" sz="2400" dirty="0" smtClean="0"/>
              <a:t>解析的な計算は不可能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　</a:t>
            </a:r>
            <a:r>
              <a:rPr lang="ja-JP" altLang="en-US" sz="2400" dirty="0" smtClean="0">
                <a:sym typeface="Symbol"/>
              </a:rPr>
              <a:t>　計算機シミュレーション</a:t>
            </a:r>
            <a:endParaRPr kumimoji="1" lang="en-US" altLang="ja-JP" sz="24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905750" y="4929198"/>
            <a:ext cx="1881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IBM </a:t>
            </a:r>
            <a:r>
              <a:rPr kumimoji="1" lang="en-US" altLang="ja-JP" dirty="0" err="1" smtClean="0"/>
              <a:t>BlueGene</a:t>
            </a:r>
            <a:r>
              <a:rPr kumimoji="1" lang="en-US" altLang="ja-JP" dirty="0" smtClean="0"/>
              <a:t>/L</a:t>
            </a:r>
          </a:p>
          <a:p>
            <a:r>
              <a:rPr lang="en-US" altLang="ja-JP" dirty="0" smtClean="0"/>
              <a:t>@ KEK (57 </a:t>
            </a:r>
            <a:r>
              <a:rPr lang="en-US" altLang="ja-JP" dirty="0" err="1" smtClean="0"/>
              <a:t>TFlops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5720" y="4643446"/>
            <a:ext cx="1872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ゲージ場の理論：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929322" y="5715016"/>
            <a:ext cx="2917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並列計算機 </a:t>
            </a:r>
            <a:r>
              <a:rPr lang="ja-JP" altLang="en-US" dirty="0" smtClean="0"/>
              <a:t>（</a:t>
            </a:r>
            <a:r>
              <a:rPr kumimoji="1" lang="en-US" altLang="ja-JP" dirty="0" smtClean="0"/>
              <a:t>3D </a:t>
            </a:r>
            <a:r>
              <a:rPr kumimoji="1" lang="ja-JP" altLang="en-US" dirty="0" smtClean="0"/>
              <a:t>トーラス）に</a:t>
            </a:r>
            <a:endParaRPr kumimoji="1" lang="en-US" altLang="ja-JP" dirty="0" smtClean="0"/>
          </a:p>
          <a:p>
            <a:r>
              <a:rPr lang="ja-JP" altLang="en-US" dirty="0" smtClean="0"/>
              <a:t>格子を割りつける。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00166" y="6286520"/>
            <a:ext cx="238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ハドロン質量、崩壊、</a:t>
            </a:r>
            <a:r>
              <a:rPr kumimoji="1" lang="en-US" altLang="ja-JP" dirty="0" smtClean="0"/>
              <a:t>…</a:t>
            </a:r>
            <a:endParaRPr kumimoji="1" lang="ja-JP" altLang="en-US" dirty="0"/>
          </a:p>
        </p:txBody>
      </p:sp>
      <p:pic>
        <p:nvPicPr>
          <p:cNvPr id="3076" name="Picture 4" descr="A typical U.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320310"/>
            <a:ext cx="2071670" cy="1823070"/>
          </a:xfrm>
          <a:prstGeom prst="rect">
            <a:avLst/>
          </a:prstGeom>
          <a:noFill/>
        </p:spPr>
      </p:pic>
      <p:sp>
        <p:nvSpPr>
          <p:cNvPr id="26" name="テキスト ボックス 25"/>
          <p:cNvSpPr txBox="1"/>
          <p:nvPr/>
        </p:nvSpPr>
        <p:spPr>
          <a:xfrm>
            <a:off x="214282" y="1928802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クォーク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>
            <a:stCxn id="26" idx="2"/>
          </p:cNvCxnSpPr>
          <p:nvPr/>
        </p:nvCxnSpPr>
        <p:spPr>
          <a:xfrm rot="16200000" flipH="1">
            <a:off x="461284" y="2532994"/>
            <a:ext cx="559362" cy="896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857225" y="2285994"/>
            <a:ext cx="928695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1500166" y="4143380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グルーオン</a:t>
            </a:r>
            <a:endParaRPr kumimoji="1" lang="ja-JP" altLang="en-US" dirty="0"/>
          </a:p>
        </p:txBody>
      </p:sp>
      <p:cxnSp>
        <p:nvCxnSpPr>
          <p:cNvPr id="34" name="直線矢印コネクタ 33"/>
          <p:cNvCxnSpPr>
            <a:stCxn id="32" idx="0"/>
          </p:cNvCxnSpPr>
          <p:nvPr/>
        </p:nvCxnSpPr>
        <p:spPr>
          <a:xfrm rot="16200000" flipV="1">
            <a:off x="1638645" y="3647711"/>
            <a:ext cx="642942" cy="348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1" name="円弧 40"/>
          <p:cNvSpPr/>
          <p:nvPr/>
        </p:nvSpPr>
        <p:spPr>
          <a:xfrm rot="10800000">
            <a:off x="928662" y="2643182"/>
            <a:ext cx="642942" cy="928694"/>
          </a:xfrm>
          <a:prstGeom prst="arc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06" y="71414"/>
            <a:ext cx="7643866" cy="796908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ja-JP" dirty="0" smtClean="0"/>
              <a:t>QCD</a:t>
            </a:r>
            <a:r>
              <a:rPr lang="ja-JP" altLang="en-US" dirty="0" smtClean="0"/>
              <a:t>における自発的対称性の破れ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3071810"/>
            <a:ext cx="2928958" cy="206123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print"/>
          <a:srcRect l="27682" t="2953" r="19931" b="33957"/>
          <a:stretch>
            <a:fillRect/>
          </a:stretch>
        </p:blipFill>
        <p:spPr>
          <a:xfrm>
            <a:off x="7858148" y="214290"/>
            <a:ext cx="1107310" cy="100013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7929586" y="1285860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 smtClean="0"/>
              <a:t>南部陽一郎</a:t>
            </a:r>
            <a:endParaRPr kumimoji="1" lang="ja-JP" altLang="en-US" sz="1200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285720" y="1357298"/>
            <a:ext cx="5429288" cy="1960562"/>
            <a:chOff x="285720" y="2254256"/>
            <a:chExt cx="5429288" cy="1960562"/>
          </a:xfrm>
        </p:grpSpPr>
        <p:graphicFrame>
          <p:nvGraphicFramePr>
            <p:cNvPr id="3" name="図表 2"/>
            <p:cNvGraphicFramePr/>
            <p:nvPr/>
          </p:nvGraphicFramePr>
          <p:xfrm>
            <a:off x="285720" y="2254256"/>
            <a:ext cx="5429288" cy="196056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7" name="左右矢印 6"/>
            <p:cNvSpPr/>
            <p:nvPr/>
          </p:nvSpPr>
          <p:spPr>
            <a:xfrm>
              <a:off x="2500298" y="2500306"/>
              <a:ext cx="1000132" cy="357190"/>
            </a:xfrm>
            <a:prstGeom prst="leftRightArrow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85720" y="1000108"/>
            <a:ext cx="430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“真空の様子”をシミュレーションで調べる。</a:t>
            </a:r>
            <a:endParaRPr kumimoji="1" lang="ja-JP" altLang="en-US" dirty="0"/>
          </a:p>
        </p:txBody>
      </p:sp>
      <p:sp>
        <p:nvSpPr>
          <p:cNvPr id="11" name="円形吹き出し 10"/>
          <p:cNvSpPr/>
          <p:nvPr/>
        </p:nvSpPr>
        <p:spPr>
          <a:xfrm>
            <a:off x="5286380" y="1500174"/>
            <a:ext cx="2428892" cy="785818"/>
          </a:xfrm>
          <a:prstGeom prst="wedgeEllipseCallout">
            <a:avLst>
              <a:gd name="adj1" fmla="val -55383"/>
              <a:gd name="adj2" fmla="val 3664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 dirty="0" smtClean="0"/>
              <a:t>物質にはな</a:t>
            </a:r>
            <a:r>
              <a:rPr lang="ja-JP" altLang="en-US" sz="1600" dirty="0" smtClean="0"/>
              <a:t>ぜ質量があるのか？</a:t>
            </a:r>
            <a:endParaRPr kumimoji="1" lang="ja-JP" altLang="en-US" sz="16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7158" y="3643314"/>
            <a:ext cx="5641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２つのフェルミ粒子が対をつくることでボース粒子になり、</a:t>
            </a:r>
            <a:endParaRPr kumimoji="1" lang="en-US" altLang="ja-JP" dirty="0" smtClean="0"/>
          </a:p>
          <a:p>
            <a:r>
              <a:rPr lang="ja-JP" altLang="en-US" dirty="0" smtClean="0"/>
              <a:t>ボース・アインシュタイン凝縮をおこす。</a:t>
            </a:r>
            <a:endParaRPr kumimoji="1" lang="ja-JP" altLang="en-US" dirty="0"/>
          </a:p>
        </p:txBody>
      </p:sp>
      <p:cxnSp>
        <p:nvCxnSpPr>
          <p:cNvPr id="14" name="直線矢印コネクタ 13"/>
          <p:cNvCxnSpPr/>
          <p:nvPr/>
        </p:nvCxnSpPr>
        <p:spPr>
          <a:xfrm rot="16200000" flipV="1">
            <a:off x="1357290" y="3071810"/>
            <a:ext cx="642942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2214546" y="3071810"/>
            <a:ext cx="1428760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357158" y="4500570"/>
            <a:ext cx="5440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真空中の凝縮によって低いエネルギー状態に集まった</a:t>
            </a:r>
            <a:endParaRPr kumimoji="1" lang="en-US" altLang="ja-JP" dirty="0" smtClean="0"/>
          </a:p>
          <a:p>
            <a:r>
              <a:rPr kumimoji="1" lang="ja-JP" altLang="en-US" dirty="0" smtClean="0"/>
              <a:t>クォークの密度をシミュレーションで計算。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429520" y="2714620"/>
            <a:ext cx="1434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JLQCD (2008)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>
            <a:stCxn id="17" idx="3"/>
          </p:cNvCxnSpPr>
          <p:nvPr/>
        </p:nvCxnSpPr>
        <p:spPr>
          <a:xfrm flipV="1">
            <a:off x="5798071" y="4572008"/>
            <a:ext cx="917069" cy="251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http://www.physics.adelaide.edu.au/~dleinweb/VisualQCD/QCDvacuum/su3b600s24t36cool30chargeHalf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5305454"/>
            <a:ext cx="1978991" cy="1481132"/>
          </a:xfrm>
          <a:prstGeom prst="rect">
            <a:avLst/>
          </a:prstGeom>
          <a:noFill/>
        </p:spPr>
      </p:pic>
      <p:sp>
        <p:nvSpPr>
          <p:cNvPr id="23" name="テキスト ボックス 22"/>
          <p:cNvSpPr txBox="1"/>
          <p:nvPr/>
        </p:nvSpPr>
        <p:spPr>
          <a:xfrm>
            <a:off x="4929190" y="6140255"/>
            <a:ext cx="1915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QCD</a:t>
            </a:r>
            <a:r>
              <a:rPr kumimoji="1" lang="ja-JP" altLang="en-US" dirty="0" smtClean="0"/>
              <a:t>真空の様子</a:t>
            </a:r>
            <a:endParaRPr kumimoji="1" lang="en-US" altLang="ja-JP" dirty="0" smtClean="0"/>
          </a:p>
          <a:p>
            <a:r>
              <a:rPr lang="en-US" altLang="ja-JP" dirty="0" smtClean="0"/>
              <a:t>(Derek </a:t>
            </a:r>
            <a:r>
              <a:rPr lang="en-US" altLang="ja-JP" dirty="0" err="1" smtClean="0"/>
              <a:t>Leinweber</a:t>
            </a:r>
            <a:r>
              <a:rPr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57158" y="5286388"/>
            <a:ext cx="5355953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QCD</a:t>
            </a:r>
            <a:r>
              <a:rPr kumimoji="1" lang="ja-JP" altLang="en-US" sz="2000" dirty="0" err="1" smtClean="0"/>
              <a:t>での</a:t>
            </a:r>
            <a:r>
              <a:rPr kumimoji="1" lang="ja-JP" altLang="en-US" sz="2000" dirty="0" smtClean="0"/>
              <a:t>自発的対称性の破れをシミュレーション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　を使うことで</a:t>
            </a:r>
            <a:r>
              <a:rPr kumimoji="1" lang="ja-JP" altLang="en-US" sz="2000" dirty="0" smtClean="0"/>
              <a:t>初めて検証 </a:t>
            </a:r>
            <a:r>
              <a:rPr kumimoji="1" lang="en-US" altLang="ja-JP" sz="2000" dirty="0" smtClean="0"/>
              <a:t>(JLQCD, 2007)</a:t>
            </a:r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191</Words>
  <Application>Microsoft Office PowerPoint</Application>
  <PresentationFormat>画面に合わせる (4:3)</PresentationFormat>
  <Paragraphs>40</Paragraphs>
  <Slides>2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テーマ</vt:lpstr>
      <vt:lpstr>格子量子色力学シミュレーション</vt:lpstr>
      <vt:lpstr>QCDにおける自発的対称性の破れ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格子量子色力学シミュレーション</dc:title>
  <cp:lastModifiedBy>ykimura</cp:lastModifiedBy>
  <cp:revision>10</cp:revision>
  <dcterms:modified xsi:type="dcterms:W3CDTF">2009-07-06T07:31:46Z</dcterms:modified>
</cp:coreProperties>
</file>